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60" r:id="rId3"/>
    <p:sldId id="271" r:id="rId4"/>
    <p:sldId id="264" r:id="rId5"/>
    <p:sldId id="272" r:id="rId6"/>
    <p:sldId id="265" r:id="rId7"/>
    <p:sldId id="269" r:id="rId8"/>
    <p:sldId id="270" r:id="rId9"/>
    <p:sldId id="266" r:id="rId10"/>
    <p:sldId id="273" r:id="rId11"/>
    <p:sldId id="261" r:id="rId12"/>
    <p:sldId id="274" r:id="rId13"/>
    <p:sldId id="275" r:id="rId14"/>
    <p:sldId id="276" r:id="rId15"/>
    <p:sldId id="277" r:id="rId16"/>
    <p:sldId id="278" r:id="rId17"/>
    <p:sldId id="262" r:id="rId18"/>
    <p:sldId id="279" r:id="rId19"/>
    <p:sldId id="280" r:id="rId20"/>
    <p:sldId id="263" r:id="rId21"/>
    <p:sldId id="281" r:id="rId22"/>
    <p:sldId id="282" r:id="rId23"/>
    <p:sldId id="283" r:id="rId24"/>
    <p:sldId id="267" r:id="rId25"/>
    <p:sldId id="28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varScale="1">
        <p:scale>
          <a:sx n="115" d="100"/>
          <a:sy n="115" d="100"/>
        </p:scale>
        <p:origin x="2208"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CA9D676F-EEBF-4660-8473-2A2BEE970B0F}" type="datetimeFigureOut">
              <a:rPr lang="en-US" smtClean="0"/>
              <a:t>10/24/2018</a:t>
            </a:fld>
            <a:endParaRPr lang="en-US"/>
          </a:p>
        </p:txBody>
      </p:sp>
      <p:sp>
        <p:nvSpPr>
          <p:cNvPr id="16" name="Slide Number Placeholder 15"/>
          <p:cNvSpPr>
            <a:spLocks noGrp="1"/>
          </p:cNvSpPr>
          <p:nvPr>
            <p:ph type="sldNum" sz="quarter" idx="11"/>
          </p:nvPr>
        </p:nvSpPr>
        <p:spPr/>
        <p:txBody>
          <a:bodyPr/>
          <a:lstStyle/>
          <a:p>
            <a:fld id="{B4B1B052-15BD-42FF-A473-2865C39BAC6A}"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D676F-EEBF-4660-8473-2A2BEE970B0F}" type="datetimeFigureOut">
              <a:rPr lang="en-US" smtClean="0"/>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1B052-15BD-42FF-A473-2865C39BAC6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9D676F-EEBF-4660-8473-2A2BEE970B0F}" type="datetimeFigureOut">
              <a:rPr lang="en-US" smtClean="0"/>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1B052-15BD-42FF-A473-2865C39BAC6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CA9D676F-EEBF-4660-8473-2A2BEE970B0F}" type="datetimeFigureOut">
              <a:rPr lang="en-US" smtClean="0"/>
              <a:t>10/24/2018</a:t>
            </a:fld>
            <a:endParaRPr lang="en-US"/>
          </a:p>
        </p:txBody>
      </p:sp>
      <p:sp>
        <p:nvSpPr>
          <p:cNvPr id="15" name="Slide Number Placeholder 14"/>
          <p:cNvSpPr>
            <a:spLocks noGrp="1"/>
          </p:cNvSpPr>
          <p:nvPr>
            <p:ph type="sldNum" sz="quarter" idx="11"/>
          </p:nvPr>
        </p:nvSpPr>
        <p:spPr/>
        <p:txBody>
          <a:bodyPr/>
          <a:lstStyle/>
          <a:p>
            <a:fld id="{B4B1B052-15BD-42FF-A473-2865C39BAC6A}"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CA9D676F-EEBF-4660-8473-2A2BEE970B0F}" type="datetimeFigureOut">
              <a:rPr lang="en-US" smtClean="0"/>
              <a:t>10/24/2018</a:t>
            </a:fld>
            <a:endParaRPr lang="en-US"/>
          </a:p>
        </p:txBody>
      </p:sp>
      <p:sp>
        <p:nvSpPr>
          <p:cNvPr id="13" name="Slide Number Placeholder 12"/>
          <p:cNvSpPr>
            <a:spLocks noGrp="1"/>
          </p:cNvSpPr>
          <p:nvPr>
            <p:ph type="sldNum" sz="quarter" idx="11"/>
          </p:nvPr>
        </p:nvSpPr>
        <p:spPr/>
        <p:txBody>
          <a:bodyPr/>
          <a:lstStyle/>
          <a:p>
            <a:fld id="{B4B1B052-15BD-42FF-A473-2865C39BAC6A}"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A9D676F-EEBF-4660-8473-2A2BEE970B0F}" type="datetimeFigureOut">
              <a:rPr lang="en-US" smtClean="0"/>
              <a:t>10/24/2018</a:t>
            </a:fld>
            <a:endParaRPr lang="en-US"/>
          </a:p>
        </p:txBody>
      </p:sp>
      <p:sp>
        <p:nvSpPr>
          <p:cNvPr id="9" name="Slide Number Placeholder 8"/>
          <p:cNvSpPr>
            <a:spLocks noGrp="1"/>
          </p:cNvSpPr>
          <p:nvPr>
            <p:ph type="sldNum" sz="quarter" idx="11"/>
          </p:nvPr>
        </p:nvSpPr>
        <p:spPr/>
        <p:txBody>
          <a:bodyPr/>
          <a:lstStyle/>
          <a:p>
            <a:fld id="{B4B1B052-15BD-42FF-A473-2865C39BAC6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CA9D676F-EEBF-4660-8473-2A2BEE970B0F}" type="datetimeFigureOut">
              <a:rPr lang="en-US" smtClean="0"/>
              <a:t>10/24/2018</a:t>
            </a:fld>
            <a:endParaRPr lang="en-US"/>
          </a:p>
        </p:txBody>
      </p:sp>
      <p:sp>
        <p:nvSpPr>
          <p:cNvPr id="15" name="Slide Number Placeholder 14"/>
          <p:cNvSpPr>
            <a:spLocks noGrp="1"/>
          </p:cNvSpPr>
          <p:nvPr>
            <p:ph type="sldNum" sz="quarter" idx="11"/>
          </p:nvPr>
        </p:nvSpPr>
        <p:spPr/>
        <p:txBody>
          <a:bodyPr/>
          <a:lstStyle/>
          <a:p>
            <a:fld id="{B4B1B052-15BD-42FF-A473-2865C39BAC6A}"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CA9D676F-EEBF-4660-8473-2A2BEE970B0F}" type="datetimeFigureOut">
              <a:rPr lang="en-US" smtClean="0"/>
              <a:t>10/24/2018</a:t>
            </a:fld>
            <a:endParaRPr lang="en-US"/>
          </a:p>
        </p:txBody>
      </p:sp>
      <p:sp>
        <p:nvSpPr>
          <p:cNvPr id="8" name="Slide Number Placeholder 7"/>
          <p:cNvSpPr>
            <a:spLocks noGrp="1"/>
          </p:cNvSpPr>
          <p:nvPr>
            <p:ph type="sldNum" sz="quarter" idx="11"/>
          </p:nvPr>
        </p:nvSpPr>
        <p:spPr/>
        <p:txBody>
          <a:bodyPr/>
          <a:lstStyle/>
          <a:p>
            <a:fld id="{B4B1B052-15BD-42FF-A473-2865C39BAC6A}"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A9D676F-EEBF-4660-8473-2A2BEE970B0F}" type="datetimeFigureOut">
              <a:rPr lang="en-US" smtClean="0"/>
              <a:t>10/24/2018</a:t>
            </a:fld>
            <a:endParaRPr lang="en-US"/>
          </a:p>
        </p:txBody>
      </p:sp>
      <p:sp>
        <p:nvSpPr>
          <p:cNvPr id="6" name="Slide Number Placeholder 5"/>
          <p:cNvSpPr>
            <a:spLocks noGrp="1"/>
          </p:cNvSpPr>
          <p:nvPr>
            <p:ph type="sldNum" sz="quarter" idx="11"/>
          </p:nvPr>
        </p:nvSpPr>
        <p:spPr/>
        <p:txBody>
          <a:bodyPr/>
          <a:lstStyle/>
          <a:p>
            <a:fld id="{B4B1B052-15BD-42FF-A473-2865C39BAC6A}"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CA9D676F-EEBF-4660-8473-2A2BEE970B0F}" type="datetimeFigureOut">
              <a:rPr lang="en-US" smtClean="0"/>
              <a:t>10/24/2018</a:t>
            </a:fld>
            <a:endParaRPr lang="en-US"/>
          </a:p>
        </p:txBody>
      </p:sp>
      <p:sp>
        <p:nvSpPr>
          <p:cNvPr id="16" name="Slide Number Placeholder 15"/>
          <p:cNvSpPr>
            <a:spLocks noGrp="1"/>
          </p:cNvSpPr>
          <p:nvPr>
            <p:ph type="sldNum" sz="quarter" idx="11"/>
          </p:nvPr>
        </p:nvSpPr>
        <p:spPr/>
        <p:txBody>
          <a:bodyPr/>
          <a:lstStyle/>
          <a:p>
            <a:fld id="{B4B1B052-15BD-42FF-A473-2865C39BAC6A}"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CA9D676F-EEBF-4660-8473-2A2BEE970B0F}" type="datetimeFigureOut">
              <a:rPr lang="en-US" smtClean="0"/>
              <a:t>10/24/2018</a:t>
            </a:fld>
            <a:endParaRPr lang="en-US"/>
          </a:p>
        </p:txBody>
      </p:sp>
      <p:sp>
        <p:nvSpPr>
          <p:cNvPr id="14" name="Slide Number Placeholder 13"/>
          <p:cNvSpPr>
            <a:spLocks noGrp="1"/>
          </p:cNvSpPr>
          <p:nvPr>
            <p:ph type="sldNum" sz="quarter" idx="11"/>
          </p:nvPr>
        </p:nvSpPr>
        <p:spPr/>
        <p:txBody>
          <a:bodyPr/>
          <a:lstStyle/>
          <a:p>
            <a:fld id="{B4B1B052-15BD-42FF-A473-2865C39BAC6A}"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CA9D676F-EEBF-4660-8473-2A2BEE970B0F}" type="datetimeFigureOut">
              <a:rPr lang="en-US" smtClean="0"/>
              <a:t>10/24/2018</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4B1B052-15BD-42FF-A473-2865C39BAC6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31xtIVaH11I" TargetMode="External"/><Relationship Id="rId2" Type="http://schemas.openxmlformats.org/officeDocument/2006/relationships/hyperlink" Target="https://www.youtube.com/watch?v=VNCzcWtCx_c"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hyperlink" Target="http://www.google.com/url?sa=i&amp;rct=j&amp;q=&amp;esrc=s&amp;source=images&amp;cd=&amp;ved=2ahUKEwjxl_Ph3ojeAhXJnOAKHcb7AzUQjRx6BAgBEAU&amp;url=http://www.ohiocat.com/equipment-division/new-cat-equipment/excavators/&amp;psig=AOvVaw1OdsfejhbKqPFSytzF2b4U&amp;ust=1539702976198300"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ved=2ahUKEwjp4Ivy34jeAhWhnuAKHcmGD30QjRx6BAgBEAU&amp;url=http://www.forresidentialpros.com/product/19902/composite-foundation-walls/&amp;psig=AOvVaw2JljErwx8lzWcZ0y3wZFnc&amp;ust=1539703228694108" TargetMode="External"/><Relationship Id="rId5" Type="http://schemas.openxmlformats.org/officeDocument/2006/relationships/image" Target="../media/image50.jpeg"/><Relationship Id="rId4" Type="http://schemas.openxmlformats.org/officeDocument/2006/relationships/hyperlink" Target="https://www.google.com/url?sa=i&amp;rct=j&amp;q=&amp;esrc=s&amp;source=images&amp;cd=&amp;ved=2ahUKEwjRy-_H34jeAhVDnOAKHdvQAvIQjRx6BAgBEAU&amp;url=https://www.pinterest.com/pin/136445063694369162/&amp;psig=AOvVaw3IIAZ9y51KjOxKtUF3PAy1&amp;ust=1539703194761126"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eg"/><Relationship Id="rId7" Type="http://schemas.openxmlformats.org/officeDocument/2006/relationships/hyperlink" Target="https://www.google.com/url?sa=i&amp;rct=j&amp;q=&amp;esrc=s&amp;source=images&amp;cd=&amp;ved=2ahUKEwisgZOz34jeAhXpmuAKHa2zDBsQjRx6BAgBEAU&amp;url=https://www.familyhandyman.com/electrical/wiring-outlets/add-electrical-outlet/view-all/&amp;psig=AOvVaw2iGwr96pq0oKT0AtULTsUs&amp;ust=1539703160007793" TargetMode="External"/><Relationship Id="rId2" Type="http://schemas.openxmlformats.org/officeDocument/2006/relationships/hyperlink" Target="https://www.google.com/url?sa=i&amp;rct=j&amp;q=&amp;esrc=s&amp;source=images&amp;cd=&amp;ved=2ahUKEwj8hcz83ojeAhUQJt8KHWioCt0QjRx6BAgBEAU&amp;url=https://www.anthonyphc.com/blog/plumbing-for-dummies/&amp;psig=AOvVaw1aZZ6gLaJYOBYhuS7gf4pG&amp;ust=1539703034727290" TargetMode="Externa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hyperlink" Target="http://www.google.com/url?sa=i&amp;rct=j&amp;q=&amp;esrc=s&amp;source=images&amp;cd=&amp;ved=2ahUKEwjkkZrH4IjeAhVjkuAKHeGPBaQQjRx6BAgBEAU&amp;url=http://www.doornbos.com/heating-cooling/installation-gallery.php&amp;psig=AOvVaw2Y8IXcM3s8iPoRqYptN8tA&amp;ust=1539703461779524"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ved=2ahUKEwi2ubjV44jeAhUxWN8KHeutDZIQjRx6BAgBEAU&amp;url=https://www.wisegeek.com/what-does-a-concrete-mason-do.htm&amp;psig=AOvVaw2RLMzELEh5kp7siIp_tPK9&amp;ust=1539704306584045" TargetMode="External"/><Relationship Id="rId5" Type="http://schemas.openxmlformats.org/officeDocument/2006/relationships/image" Target="../media/image60.png"/><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ved=2ahUKEwiVyf6c5YjeAhWrd98KHS1pB40QjRx6BAgBEAU&amp;url=http://www.baltimoresun.com/sports/ravens/bal-ravens-announce-120-million-in-improvements-to-m-t-bank-stadium-20170131-story.html&amp;psig=AOvVaw3XhwRvc5e7Grv0Zl0AeRXL&amp;ust=1539704716713035" TargetMode="External"/><Relationship Id="rId3" Type="http://schemas.openxmlformats.org/officeDocument/2006/relationships/hyperlink" Target="http://www.google.com/url?sa=i&amp;rct=j&amp;q=&amp;esrc=s&amp;source=images&amp;cd=&amp;ved=2ahUKEwjBmuPI5IjeAhXsct8KHZ3-CPEQjRx6BAgBEAU&amp;url=http://www.countrychristianchurch.com/&amp;psig=AOvVaw2TXodXKs0QTFf8KU7PSvCn&amp;ust=1539704546496019" TargetMode="External"/><Relationship Id="rId7"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ved=2ahUKEwiI_f-K5YjeAhVFmeAKHQaHBAMQjRx6BAgBEAU&amp;url=https://www.civil-site.com/projects/mt-juliet-high-school/&amp;psig=AOvVaw0XSLZF1hm-hXwTwSKEDim8&amp;ust=1539704658297923" TargetMode="External"/><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64.jpeg"/><Relationship Id="rId9"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png"/><Relationship Id="rId2" Type="http://schemas.openxmlformats.org/officeDocument/2006/relationships/hyperlink" Target="https://www.youtube.com/watch?v=FaLCQo8NJFA" TargetMode="Externa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google.com/url?sa=i&amp;rct=j&amp;q=&amp;esrc=s&amp;source=images&amp;cd=&amp;ved=2ahUKEwiVn6ez7YjeAhWHneAKHZlNAOIQjRx6BAgBEAU&amp;url=https://www.i45truckaccidents.com/truck-accidents-in-pearland-texas/tractor-trailer-accidents-when-safety-rules-are-violated/&amp;psig=AOvVaw3pSDhBd-BKq4MdnmfPLL4J&amp;ust=1539706919113933" TargetMode="Externa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hyperlink" Target="https://www.google.com/url?sa=i&amp;rct=j&amp;q=&amp;esrc=s&amp;source=images&amp;cd=&amp;ved=2ahUKEwi7j4rA7YjeAhUwTt8KHQXJCJIQjRx6BAgBEAU&amp;url=https://www.youtube.com/watch?v%3DQakmf4SHyZQ&amp;psig=AOvVaw0RFXnGOxQvVSyMHXmEobjV&amp;ust=153970694317717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pk1d7vBBvnE"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www.brainpop.com/technology/scienceandindustry/assemblyline/" TargetMode="External"/><Relationship Id="rId2" Type="http://schemas.openxmlformats.org/officeDocument/2006/relationships/hyperlink" Target="https://www.youtube.com/watch?v=4iXmrtNDvxU" TargetMode="Externa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hyperlink" Target="http://www.google.com/url?sa=i&amp;rct=j&amp;q=manufacturing%20technology&amp;source=images&amp;cd=&amp;cad=rja&amp;uact=8&amp;ved=0CAcQjRw&amp;url=http://www.thechinawatch.com/2012/03/school-bus-production-line-in-c-china/&amp;ei=l0pJVPOcJ4n_yQSrn4HYCg&amp;bvm=bv.77880786,d.aWw&amp;psig=AFQjCNENpCkh-P6mbyE3H8ZWQNBB1ISmSw&amp;ust=1414175765379485" TargetMode="Externa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qRToZ3HZsmY" TargetMode="External"/><Relationship Id="rId2" Type="http://schemas.openxmlformats.org/officeDocument/2006/relationships/hyperlink" Target="https://www.youtube.com/watch?v=u43zr_7Y0ts"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1kUE0BZtTRc" TargetMode="External"/><Relationship Id="rId7" Type="http://schemas.openxmlformats.org/officeDocument/2006/relationships/image" Target="../media/image27.png"/><Relationship Id="rId2" Type="http://schemas.openxmlformats.org/officeDocument/2006/relationships/hyperlink" Target="https://www.youtube.com/watch?v=zaXBVYr9Ij0"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hyperlink" Target="https://www.youtube.com/watch?v=KEeH4EniM3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p044nzQYqSg"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81201"/>
            <a:ext cx="8458200" cy="4571999"/>
          </a:xfrm>
        </p:spPr>
        <p:txBody>
          <a:bodyPr>
            <a:normAutofit lnSpcReduction="10000"/>
          </a:bodyPr>
          <a:lstStyle/>
          <a:p>
            <a:pPr marL="18288" indent="0">
              <a:buNone/>
            </a:pPr>
            <a:r>
              <a:rPr lang="en-US" sz="2600" b="1" dirty="0" smtClean="0">
                <a:solidFill>
                  <a:srgbClr val="92D050"/>
                </a:solidFill>
              </a:rPr>
              <a:t>	</a:t>
            </a:r>
          </a:p>
          <a:p>
            <a:pPr marL="18288" indent="0">
              <a:buNone/>
            </a:pPr>
            <a:endParaRPr lang="en-US" sz="2600" b="1" dirty="0">
              <a:solidFill>
                <a:srgbClr val="92D050"/>
              </a:solidFill>
            </a:endParaRPr>
          </a:p>
          <a:p>
            <a:pPr marL="18288" indent="0">
              <a:buNone/>
            </a:pPr>
            <a:r>
              <a:rPr lang="en-US" sz="2600" b="1" dirty="0" smtClean="0">
                <a:solidFill>
                  <a:srgbClr val="92D050"/>
                </a:solidFill>
              </a:rPr>
              <a:t>Do Now: </a:t>
            </a:r>
            <a:r>
              <a:rPr lang="en-US" sz="2800" dirty="0" smtClean="0">
                <a:effectLst/>
              </a:rPr>
              <a:t>How is technology important to our society?</a:t>
            </a:r>
            <a:endParaRPr lang="en-US" sz="2800" dirty="0">
              <a:effectLst/>
            </a:endParaRPr>
          </a:p>
          <a:p>
            <a:pPr marL="18288" indent="0">
              <a:buNone/>
            </a:pPr>
            <a:endParaRPr lang="en-US" sz="2600" b="1" dirty="0">
              <a:solidFill>
                <a:srgbClr val="00B0F0"/>
              </a:solidFill>
            </a:endParaRPr>
          </a:p>
          <a:p>
            <a:pPr marL="532638" indent="-514350">
              <a:buFont typeface="+mj-lt"/>
              <a:buAutoNum type="arabicPeriod"/>
            </a:pPr>
            <a:r>
              <a:rPr lang="en-US" sz="2600" b="1" dirty="0" smtClean="0"/>
              <a:t>Demonstration</a:t>
            </a:r>
          </a:p>
          <a:p>
            <a:pPr marL="532638" indent="-514350">
              <a:buFont typeface="+mj-lt"/>
              <a:buAutoNum type="arabicPeriod"/>
            </a:pPr>
            <a:r>
              <a:rPr lang="en-US" sz="2600" b="1" dirty="0" smtClean="0"/>
              <a:t>Lab time</a:t>
            </a:r>
          </a:p>
          <a:p>
            <a:pPr marL="532638" indent="-514350">
              <a:buFont typeface="+mj-lt"/>
              <a:buAutoNum type="arabicPeriod"/>
            </a:pPr>
            <a:r>
              <a:rPr lang="en-US" sz="2600" b="1" dirty="0" smtClean="0"/>
              <a:t>Save file as: </a:t>
            </a:r>
          </a:p>
          <a:p>
            <a:pPr lvl="1">
              <a:buFont typeface="Wingdings" panose="05000000000000000000" pitchFamily="2" charset="2"/>
              <a:buChar char="§"/>
            </a:pPr>
            <a:r>
              <a:rPr lang="en-US" sz="2400" b="1" dirty="0" smtClean="0">
                <a:solidFill>
                  <a:srgbClr val="FFFF00"/>
                </a:solidFill>
              </a:rPr>
              <a:t>7 Areas of Technology_ Your name</a:t>
            </a:r>
          </a:p>
          <a:p>
            <a:pPr marL="532638" indent="-514350">
              <a:buFont typeface="+mj-lt"/>
              <a:buAutoNum type="arabicPeriod"/>
            </a:pPr>
            <a:r>
              <a:rPr lang="en-US" sz="2600" b="1" dirty="0" smtClean="0"/>
              <a:t>Check</a:t>
            </a:r>
            <a:endParaRPr lang="en-US" sz="2600" dirty="0" smtClean="0"/>
          </a:p>
          <a:p>
            <a:pPr marL="532638" indent="-514350">
              <a:buFont typeface="+mj-lt"/>
              <a:buAutoNum type="arabicPeriod"/>
            </a:pPr>
            <a:endParaRPr lang="en-US" sz="2600" dirty="0" smtClean="0"/>
          </a:p>
          <a:p>
            <a:pPr marL="532638" indent="-514350">
              <a:buFont typeface="+mj-lt"/>
              <a:buAutoNum type="arabicPeriod"/>
            </a:pPr>
            <a:endParaRPr lang="en-US" sz="2600" dirty="0" smtClean="0"/>
          </a:p>
          <a:p>
            <a:pPr marL="18288" indent="0">
              <a:buNone/>
            </a:pPr>
            <a:endParaRPr lang="en-US" b="1" dirty="0">
              <a:solidFill>
                <a:srgbClr val="00B0F0"/>
              </a:solidFill>
            </a:endParaRPr>
          </a:p>
          <a:p>
            <a:pPr marL="18288" indent="0">
              <a:buNone/>
            </a:pPr>
            <a:endParaRPr lang="en-US" b="1" dirty="0" smtClean="0">
              <a:solidFill>
                <a:srgbClr val="00B0F0"/>
              </a:solidFill>
            </a:endParaRPr>
          </a:p>
          <a:p>
            <a:pPr marL="475488" indent="-457200">
              <a:buFont typeface="+mj-lt"/>
              <a:buAutoNum type="arabicPeriod"/>
            </a:pPr>
            <a:endParaRPr lang="en-US" b="1" dirty="0">
              <a:solidFill>
                <a:srgbClr val="00B0F0"/>
              </a:solidFill>
            </a:endParaRPr>
          </a:p>
          <a:p>
            <a:pPr marL="475488" indent="-457200">
              <a:buFont typeface="+mj-lt"/>
              <a:buAutoNum type="arabicPeriod"/>
            </a:pPr>
            <a:endParaRPr lang="en-US" b="1" dirty="0">
              <a:solidFill>
                <a:srgbClr val="00B0F0"/>
              </a:solidFill>
            </a:endParaRPr>
          </a:p>
        </p:txBody>
      </p:sp>
      <p:sp>
        <p:nvSpPr>
          <p:cNvPr id="2" name="Title 1"/>
          <p:cNvSpPr>
            <a:spLocks noGrp="1"/>
          </p:cNvSpPr>
          <p:nvPr>
            <p:ph type="title"/>
          </p:nvPr>
        </p:nvSpPr>
        <p:spPr>
          <a:xfrm>
            <a:off x="609599" y="914400"/>
            <a:ext cx="8216247" cy="914400"/>
          </a:xfrm>
        </p:spPr>
        <p:txBody>
          <a:bodyPr/>
          <a:lstStyle/>
          <a:p>
            <a:r>
              <a:rPr lang="en-US" sz="1800" b="1" dirty="0">
                <a:solidFill>
                  <a:srgbClr val="92D050"/>
                </a:solidFill>
              </a:rPr>
              <a:t>Learning </a:t>
            </a:r>
            <a:r>
              <a:rPr lang="en-US" sz="1800" b="1" dirty="0" smtClean="0">
                <a:solidFill>
                  <a:srgbClr val="92D050"/>
                </a:solidFill>
              </a:rPr>
              <a:t>Targets: </a:t>
            </a:r>
            <a:r>
              <a:rPr lang="en-US" sz="1800" b="1" dirty="0" smtClean="0"/>
              <a:t>I can…</a:t>
            </a:r>
            <a:r>
              <a:rPr lang="en-US" sz="1800" b="1" dirty="0" smtClean="0">
                <a:solidFill>
                  <a:srgbClr val="92D050"/>
                </a:solidFill>
              </a:rPr>
              <a:t/>
            </a:r>
            <a:br>
              <a:rPr lang="en-US" sz="1800" b="1" dirty="0" smtClean="0">
                <a:solidFill>
                  <a:srgbClr val="92D050"/>
                </a:solidFill>
              </a:rPr>
            </a:br>
            <a:r>
              <a:rPr lang="en-US" sz="1800" b="1" dirty="0" smtClean="0"/>
              <a:t>1. Define and identify the 7 areas of technology in my own words.</a:t>
            </a:r>
            <a:br>
              <a:rPr lang="en-US" sz="1800" b="1" dirty="0" smtClean="0"/>
            </a:br>
            <a:r>
              <a:rPr lang="en-US" sz="1800" b="1" dirty="0" smtClean="0"/>
              <a:t>2. Explain how each area of technology is important to our society.</a:t>
            </a:r>
            <a:br>
              <a:rPr lang="en-US" sz="1800" b="1" dirty="0" smtClean="0"/>
            </a:br>
            <a:r>
              <a:rPr lang="en-US" sz="1800" b="1" dirty="0"/>
              <a:t>3</a:t>
            </a:r>
            <a:r>
              <a:rPr lang="en-US" sz="1800" b="1" dirty="0" smtClean="0"/>
              <a:t>.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985" y="3701768"/>
            <a:ext cx="2321862" cy="162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102" y="2360622"/>
            <a:ext cx="2233613" cy="1239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645" y="2360622"/>
            <a:ext cx="1714500" cy="156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083" y="5322872"/>
            <a:ext cx="1700756" cy="142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425" y="5432435"/>
            <a:ext cx="1978981" cy="1288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9493" y="5381390"/>
            <a:ext cx="1828800" cy="136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http://t2.gstatic.com/images?q=tbn:ANd9GcTUeJoCCVQAh9b2xb9rBPGjdZNNC6eer23LVN33XafF5vLUzlh91A:i2.cdn.turner.com/money/2012/06/21/news/economy/china-manufacturing/china-manufacturing.gi.to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089" y="5486400"/>
            <a:ext cx="1913488" cy="123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9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458200" cy="4571999"/>
          </a:xfrm>
        </p:spPr>
        <p:txBody>
          <a:bodyPr>
            <a:normAutofit/>
          </a:bodyPr>
          <a:lstStyle/>
          <a:p>
            <a:pPr marL="18288" indent="0">
              <a:buNone/>
            </a:pPr>
            <a:r>
              <a:rPr lang="en-US" sz="2800" b="1" dirty="0" smtClean="0">
                <a:solidFill>
                  <a:srgbClr val="00B0F0"/>
                </a:solidFill>
              </a:rPr>
              <a:t>Medical Technology</a:t>
            </a:r>
          </a:p>
          <a:p>
            <a:pPr marL="18288" indent="0">
              <a:buNone/>
            </a:pPr>
            <a:endParaRPr lang="en-US" sz="2800" b="1" dirty="0">
              <a:solidFill>
                <a:srgbClr val="00B0F0"/>
              </a:solidFill>
            </a:endParaRPr>
          </a:p>
          <a:p>
            <a:pPr marL="18288" indent="0">
              <a:buNone/>
            </a:pPr>
            <a:endParaRPr lang="en-US" sz="2800" dirty="0"/>
          </a:p>
          <a:p>
            <a:pPr marL="18288" indent="0">
              <a:buNone/>
            </a:pPr>
            <a:endParaRPr lang="en-US" sz="2800" dirty="0" smtClean="0"/>
          </a:p>
          <a:p>
            <a:pPr marL="18288" indent="0">
              <a:buNone/>
            </a:pPr>
            <a:endParaRPr lang="en-US" sz="2800" dirty="0" smtClean="0"/>
          </a:p>
          <a:p>
            <a:pPr marL="18288" indent="0">
              <a:buNone/>
            </a:pPr>
            <a:endParaRPr lang="en-US" sz="2800" dirty="0">
              <a:solidFill>
                <a:srgbClr val="00B0F0"/>
              </a:solidFill>
            </a:endParaRPr>
          </a:p>
          <a:p>
            <a:pPr marL="18288" indent="0">
              <a:buNone/>
            </a:pPr>
            <a:endParaRPr lang="en-US" sz="2800" dirty="0">
              <a:solidFill>
                <a:srgbClr val="00B0F0"/>
              </a:solidFill>
            </a:endParaRPr>
          </a:p>
        </p:txBody>
      </p:sp>
      <p:pic>
        <p:nvPicPr>
          <p:cNvPr id="2" name="Picture 1"/>
          <p:cNvPicPr>
            <a:picLocks noChangeAspect="1"/>
          </p:cNvPicPr>
          <p:nvPr/>
        </p:nvPicPr>
        <p:blipFill>
          <a:blip r:embed="rId2"/>
          <a:stretch>
            <a:fillRect/>
          </a:stretch>
        </p:blipFill>
        <p:spPr>
          <a:xfrm rot="5400000">
            <a:off x="-1033463" y="3424238"/>
            <a:ext cx="4381500" cy="1495425"/>
          </a:xfrm>
          <a:prstGeom prst="rect">
            <a:avLst/>
          </a:prstGeom>
        </p:spPr>
      </p:pic>
      <p:pic>
        <p:nvPicPr>
          <p:cNvPr id="4" name="Picture 3"/>
          <p:cNvPicPr>
            <a:picLocks noChangeAspect="1"/>
          </p:cNvPicPr>
          <p:nvPr/>
        </p:nvPicPr>
        <p:blipFill>
          <a:blip r:embed="rId3"/>
          <a:stretch>
            <a:fillRect/>
          </a:stretch>
        </p:blipFill>
        <p:spPr>
          <a:xfrm>
            <a:off x="2126264" y="1981200"/>
            <a:ext cx="3817336" cy="2266950"/>
          </a:xfrm>
          <a:prstGeom prst="rect">
            <a:avLst/>
          </a:prstGeom>
        </p:spPr>
      </p:pic>
      <p:pic>
        <p:nvPicPr>
          <p:cNvPr id="5" name="Picture 4"/>
          <p:cNvPicPr>
            <a:picLocks noChangeAspect="1"/>
          </p:cNvPicPr>
          <p:nvPr/>
        </p:nvPicPr>
        <p:blipFill>
          <a:blip r:embed="rId4"/>
          <a:stretch>
            <a:fillRect/>
          </a:stretch>
        </p:blipFill>
        <p:spPr>
          <a:xfrm>
            <a:off x="5932466" y="4454915"/>
            <a:ext cx="2830534" cy="2186082"/>
          </a:xfrm>
          <a:prstGeom prst="rect">
            <a:avLst/>
          </a:prstGeom>
        </p:spPr>
      </p:pic>
      <p:pic>
        <p:nvPicPr>
          <p:cNvPr id="6" name="Picture 5"/>
          <p:cNvPicPr>
            <a:picLocks noChangeAspect="1"/>
          </p:cNvPicPr>
          <p:nvPr/>
        </p:nvPicPr>
        <p:blipFill>
          <a:blip r:embed="rId5"/>
          <a:stretch>
            <a:fillRect/>
          </a:stretch>
        </p:blipFill>
        <p:spPr>
          <a:xfrm>
            <a:off x="2399882" y="4406324"/>
            <a:ext cx="3238918" cy="2299276"/>
          </a:xfrm>
          <a:prstGeom prst="rect">
            <a:avLst/>
          </a:prstGeom>
        </p:spPr>
      </p:pic>
      <p:pic>
        <p:nvPicPr>
          <p:cNvPr id="9" name="Picture 8"/>
          <p:cNvPicPr>
            <a:picLocks noChangeAspect="1"/>
          </p:cNvPicPr>
          <p:nvPr/>
        </p:nvPicPr>
        <p:blipFill>
          <a:blip r:embed="rId6"/>
          <a:stretch>
            <a:fillRect/>
          </a:stretch>
        </p:blipFill>
        <p:spPr>
          <a:xfrm>
            <a:off x="6305634" y="1752600"/>
            <a:ext cx="2160868" cy="2497778"/>
          </a:xfrm>
          <a:prstGeom prst="rect">
            <a:avLst/>
          </a:prstGeom>
        </p:spPr>
      </p:pic>
      <p:sp>
        <p:nvSpPr>
          <p:cNvPr id="10"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Medical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102572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458200" cy="4571999"/>
          </a:xfrm>
        </p:spPr>
        <p:txBody>
          <a:bodyPr>
            <a:normAutofit/>
          </a:bodyPr>
          <a:lstStyle/>
          <a:p>
            <a:pPr marL="18288" indent="0">
              <a:buNone/>
            </a:pPr>
            <a:r>
              <a:rPr lang="en-US" sz="2800" b="1" dirty="0" smtClean="0">
                <a:solidFill>
                  <a:srgbClr val="00B0F0"/>
                </a:solidFill>
              </a:rPr>
              <a:t>Construction Technology</a:t>
            </a:r>
          </a:p>
          <a:p>
            <a:pPr marL="18288" indent="0">
              <a:buNone/>
            </a:pPr>
            <a:endParaRPr lang="en-US" sz="1200" b="1" dirty="0">
              <a:solidFill>
                <a:srgbClr val="00B0F0"/>
              </a:solidFill>
            </a:endParaRPr>
          </a:p>
          <a:p>
            <a:pPr marL="18288" indent="0">
              <a:buNone/>
            </a:pPr>
            <a:r>
              <a:rPr lang="en-US" sz="2400" dirty="0" smtClean="0"/>
              <a:t>Using systems and processes to </a:t>
            </a:r>
            <a:r>
              <a:rPr lang="en-US" sz="2400" dirty="0" smtClean="0">
                <a:solidFill>
                  <a:srgbClr val="92D050"/>
                </a:solidFill>
              </a:rPr>
              <a:t>put structures on the sites where they will be used.</a:t>
            </a:r>
          </a:p>
          <a:p>
            <a:pPr marL="18288" indent="0">
              <a:buNone/>
            </a:pPr>
            <a:endParaRPr lang="en-US" sz="1200" dirty="0">
              <a:solidFill>
                <a:srgbClr val="92D050"/>
              </a:solidFill>
            </a:endParaRPr>
          </a:p>
          <a:p>
            <a:pPr marL="18288" indent="0">
              <a:buNone/>
            </a:pPr>
            <a:r>
              <a:rPr lang="en-US" sz="2400" dirty="0" smtClean="0">
                <a:solidFill>
                  <a:srgbClr val="92D050"/>
                </a:solidFill>
              </a:rPr>
              <a:t>Video: </a:t>
            </a:r>
            <a:r>
              <a:rPr lang="en-US" sz="2400" dirty="0" smtClean="0">
                <a:solidFill>
                  <a:srgbClr val="92D050"/>
                </a:solidFill>
                <a:hlinkClick r:id="rId2"/>
              </a:rPr>
              <a:t>Building for the Future: Construction Trades Class</a:t>
            </a:r>
            <a:endParaRPr lang="en-US" sz="2400" dirty="0" smtClean="0">
              <a:solidFill>
                <a:srgbClr val="92D050"/>
              </a:solidFill>
            </a:endParaRPr>
          </a:p>
          <a:p>
            <a:pPr marL="18288" indent="0">
              <a:buNone/>
            </a:pPr>
            <a:r>
              <a:rPr lang="en-US" sz="2400" dirty="0" smtClean="0">
                <a:solidFill>
                  <a:srgbClr val="92D050"/>
                </a:solidFill>
              </a:rPr>
              <a:t>Video: </a:t>
            </a:r>
            <a:r>
              <a:rPr lang="en-US" sz="2400" dirty="0" smtClean="0">
                <a:solidFill>
                  <a:srgbClr val="92D050"/>
                </a:solidFill>
                <a:hlinkClick r:id="rId3"/>
              </a:rPr>
              <a:t>Welcome to the School of Construction</a:t>
            </a:r>
            <a:endParaRPr lang="en-US" sz="2400" dirty="0" smtClean="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47" y="4116965"/>
            <a:ext cx="2900853" cy="2436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200" y="4114800"/>
            <a:ext cx="5664400"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Construction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2682598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458200" cy="4571999"/>
          </a:xfrm>
        </p:spPr>
        <p:txBody>
          <a:bodyPr>
            <a:normAutofit/>
          </a:bodyPr>
          <a:lstStyle/>
          <a:p>
            <a:pPr marL="18288" indent="0">
              <a:buNone/>
            </a:pPr>
            <a:r>
              <a:rPr lang="en-US" sz="2800" b="1" dirty="0" smtClean="0">
                <a:solidFill>
                  <a:srgbClr val="00B0F0"/>
                </a:solidFill>
              </a:rPr>
              <a:t>Construction Technology</a:t>
            </a:r>
          </a:p>
          <a:p>
            <a:pPr marL="18288" indent="0">
              <a:buNone/>
            </a:pPr>
            <a:endParaRPr lang="en-US" sz="1200" b="1" dirty="0">
              <a:solidFill>
                <a:srgbClr val="00B0F0"/>
              </a:solidFill>
            </a:endParaRPr>
          </a:p>
          <a:p>
            <a:pPr marL="18288" indent="0">
              <a:buNone/>
            </a:pPr>
            <a:endParaRPr lang="en-US" sz="1200" dirty="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Construction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0"/>
            <a:ext cx="8458200" cy="4229100"/>
          </a:xfrm>
          <a:prstGeom prst="rect">
            <a:avLst/>
          </a:prstGeom>
        </p:spPr>
      </p:pic>
    </p:spTree>
    <p:extLst>
      <p:ext uri="{BB962C8B-B14F-4D97-AF65-F5344CB8AC3E}">
        <p14:creationId xmlns:p14="http://schemas.microsoft.com/office/powerpoint/2010/main" val="3345100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458200" cy="4571999"/>
          </a:xfrm>
        </p:spPr>
        <p:txBody>
          <a:bodyPr>
            <a:normAutofit/>
          </a:bodyPr>
          <a:lstStyle/>
          <a:p>
            <a:pPr marL="18288" indent="0">
              <a:buNone/>
            </a:pPr>
            <a:r>
              <a:rPr lang="en-US" sz="2800" b="1" dirty="0" smtClean="0">
                <a:solidFill>
                  <a:srgbClr val="00B0F0"/>
                </a:solidFill>
              </a:rPr>
              <a:t>Construction Technology</a:t>
            </a:r>
          </a:p>
          <a:p>
            <a:pPr marL="18288" indent="0">
              <a:buNone/>
            </a:pPr>
            <a:endParaRPr lang="en-US" sz="1200" b="1" dirty="0">
              <a:solidFill>
                <a:srgbClr val="00B0F0"/>
              </a:solidFill>
            </a:endParaRPr>
          </a:p>
          <a:p>
            <a:pPr marL="18288" indent="0">
              <a:buNone/>
            </a:pPr>
            <a:endParaRPr lang="en-US" sz="1200" dirty="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Construction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1028" name="Picture 4" descr="Image result for excavato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043" y="1752600"/>
            <a:ext cx="3924300" cy="21812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house frami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6001" y="4116832"/>
            <a:ext cx="3630386" cy="26611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oundation wall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256" y="4145977"/>
            <a:ext cx="39243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256" y="1752600"/>
            <a:ext cx="3505200" cy="2335887"/>
          </a:xfrm>
          <a:prstGeom prst="rect">
            <a:avLst/>
          </a:prstGeom>
        </p:spPr>
      </p:pic>
    </p:spTree>
    <p:extLst>
      <p:ext uri="{BB962C8B-B14F-4D97-AF65-F5344CB8AC3E}">
        <p14:creationId xmlns:p14="http://schemas.microsoft.com/office/powerpoint/2010/main" val="1632688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622" y="787172"/>
            <a:ext cx="8458200" cy="4571999"/>
          </a:xfrm>
        </p:spPr>
        <p:txBody>
          <a:bodyPr>
            <a:normAutofit/>
          </a:bodyPr>
          <a:lstStyle/>
          <a:p>
            <a:pPr marL="18288" indent="0">
              <a:buNone/>
            </a:pPr>
            <a:r>
              <a:rPr lang="en-US" sz="2800" b="1" dirty="0" smtClean="0">
                <a:solidFill>
                  <a:srgbClr val="00B0F0"/>
                </a:solidFill>
              </a:rPr>
              <a:t>Construction Technology</a:t>
            </a:r>
          </a:p>
          <a:p>
            <a:pPr marL="18288" indent="0">
              <a:buNone/>
            </a:pPr>
            <a:endParaRPr lang="en-US" sz="1200" b="1" dirty="0">
              <a:solidFill>
                <a:srgbClr val="00B0F0"/>
              </a:solidFill>
            </a:endParaRPr>
          </a:p>
          <a:p>
            <a:pPr marL="18288" indent="0">
              <a:buNone/>
            </a:pPr>
            <a:endParaRPr lang="en-US" sz="1200" dirty="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Construction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14" name="Picture 6" descr="Image result for plumbi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58" y="1920372"/>
            <a:ext cx="3876965" cy="18067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hvac house furnac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795089"/>
            <a:ext cx="2286000" cy="30437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7921" y="3928881"/>
            <a:ext cx="4010025" cy="2776171"/>
          </a:xfrm>
          <a:prstGeom prst="rect">
            <a:avLst/>
          </a:prstGeom>
        </p:spPr>
      </p:pic>
      <p:pic>
        <p:nvPicPr>
          <p:cNvPr id="12" name="Picture 8" descr="Image result for electrical box wiri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2672" y="1219200"/>
            <a:ext cx="2438400" cy="24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950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622" y="787172"/>
            <a:ext cx="8458200" cy="4571999"/>
          </a:xfrm>
        </p:spPr>
        <p:txBody>
          <a:bodyPr>
            <a:normAutofit/>
          </a:bodyPr>
          <a:lstStyle/>
          <a:p>
            <a:pPr marL="18288" indent="0">
              <a:buNone/>
            </a:pPr>
            <a:r>
              <a:rPr lang="en-US" sz="2800" b="1" dirty="0" smtClean="0">
                <a:solidFill>
                  <a:srgbClr val="00B0F0"/>
                </a:solidFill>
              </a:rPr>
              <a:t>Construction Technology</a:t>
            </a:r>
          </a:p>
          <a:p>
            <a:pPr marL="18288" indent="0">
              <a:buNone/>
            </a:pPr>
            <a:endParaRPr lang="en-US" sz="1200" b="1" dirty="0">
              <a:solidFill>
                <a:srgbClr val="00B0F0"/>
              </a:solidFill>
            </a:endParaRPr>
          </a:p>
          <a:p>
            <a:pPr marL="18288" indent="0">
              <a:buNone/>
            </a:pPr>
            <a:endParaRPr lang="en-US" sz="1200" dirty="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Construction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1828800"/>
            <a:ext cx="2438400" cy="24384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088943"/>
            <a:ext cx="2590800" cy="2590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11" y="1817087"/>
            <a:ext cx="3407489" cy="1916713"/>
          </a:xfrm>
          <a:prstGeom prst="rect">
            <a:avLst/>
          </a:prstGeom>
        </p:spPr>
      </p:pic>
      <p:pic>
        <p:nvPicPr>
          <p:cNvPr id="9" name="Picture 8"/>
          <p:cNvPicPr>
            <a:picLocks noChangeAspect="1"/>
          </p:cNvPicPr>
          <p:nvPr/>
        </p:nvPicPr>
        <p:blipFill>
          <a:blip r:embed="rId5"/>
          <a:stretch>
            <a:fillRect/>
          </a:stretch>
        </p:blipFill>
        <p:spPr>
          <a:xfrm>
            <a:off x="6353175" y="1853971"/>
            <a:ext cx="2638425" cy="2047875"/>
          </a:xfrm>
          <a:prstGeom prst="rect">
            <a:avLst/>
          </a:prstGeom>
        </p:spPr>
      </p:pic>
      <p:pic>
        <p:nvPicPr>
          <p:cNvPr id="3074" name="Picture 2" descr="Image result for masons concre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4786710"/>
            <a:ext cx="3100325" cy="19188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200" y="4299857"/>
            <a:ext cx="2857500" cy="2469014"/>
          </a:xfrm>
          <a:prstGeom prst="rect">
            <a:avLst/>
          </a:prstGeom>
        </p:spPr>
      </p:pic>
    </p:spTree>
    <p:extLst>
      <p:ext uri="{BB962C8B-B14F-4D97-AF65-F5344CB8AC3E}">
        <p14:creationId xmlns:p14="http://schemas.microsoft.com/office/powerpoint/2010/main" val="1128628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622" y="787172"/>
            <a:ext cx="8458200" cy="4571999"/>
          </a:xfrm>
        </p:spPr>
        <p:txBody>
          <a:bodyPr>
            <a:normAutofit/>
          </a:bodyPr>
          <a:lstStyle/>
          <a:p>
            <a:pPr marL="18288" indent="0">
              <a:buNone/>
            </a:pPr>
            <a:r>
              <a:rPr lang="en-US" sz="2800" b="1" dirty="0" smtClean="0">
                <a:solidFill>
                  <a:srgbClr val="00B0F0"/>
                </a:solidFill>
              </a:rPr>
              <a:t>Construction Technology</a:t>
            </a:r>
          </a:p>
          <a:p>
            <a:pPr marL="18288" indent="0">
              <a:buNone/>
            </a:pPr>
            <a:endParaRPr lang="en-US" sz="1200" b="1" dirty="0">
              <a:solidFill>
                <a:srgbClr val="00B0F0"/>
              </a:solidFill>
            </a:endParaRPr>
          </a:p>
          <a:p>
            <a:pPr marL="18288" indent="0">
              <a:buNone/>
            </a:pPr>
            <a:endParaRPr lang="en-US" sz="1200" dirty="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Construction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905000"/>
            <a:ext cx="2717800" cy="2038350"/>
          </a:xfrm>
          <a:prstGeom prst="rect">
            <a:avLst/>
          </a:prstGeom>
        </p:spPr>
      </p:pic>
      <p:pic>
        <p:nvPicPr>
          <p:cNvPr id="4098" name="Picture 2" descr="Image result for church">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1905000"/>
            <a:ext cx="2822740" cy="21170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6019800" y="2202780"/>
            <a:ext cx="2943225" cy="1819275"/>
          </a:xfrm>
          <a:prstGeom prst="rect">
            <a:avLst/>
          </a:prstGeom>
        </p:spPr>
      </p:pic>
      <p:pic>
        <p:nvPicPr>
          <p:cNvPr id="4102" name="Picture 6" descr="Image result for school">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4447237"/>
            <a:ext cx="2937473" cy="19535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stadium">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200" y="4510580"/>
            <a:ext cx="3092778" cy="1854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stretch>
            <a:fillRect/>
          </a:stretch>
        </p:blipFill>
        <p:spPr>
          <a:xfrm>
            <a:off x="6329726" y="4472131"/>
            <a:ext cx="2617096" cy="1931061"/>
          </a:xfrm>
          <a:prstGeom prst="rect">
            <a:avLst/>
          </a:prstGeom>
        </p:spPr>
      </p:pic>
    </p:spTree>
    <p:extLst>
      <p:ext uri="{BB962C8B-B14F-4D97-AF65-F5344CB8AC3E}">
        <p14:creationId xmlns:p14="http://schemas.microsoft.com/office/powerpoint/2010/main" val="4176965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458200" cy="4571999"/>
          </a:xfrm>
        </p:spPr>
        <p:txBody>
          <a:bodyPr>
            <a:normAutofit/>
          </a:bodyPr>
          <a:lstStyle/>
          <a:p>
            <a:pPr marL="18288" indent="0">
              <a:buNone/>
            </a:pPr>
            <a:r>
              <a:rPr lang="en-US" sz="2800" b="1" dirty="0" smtClean="0">
                <a:solidFill>
                  <a:srgbClr val="00B0F0"/>
                </a:solidFill>
              </a:rPr>
              <a:t>Transportation Technology</a:t>
            </a:r>
          </a:p>
          <a:p>
            <a:pPr marL="18288" indent="0">
              <a:buNone/>
            </a:pPr>
            <a:endParaRPr lang="en-US" sz="2800" b="1" dirty="0" smtClean="0"/>
          </a:p>
          <a:p>
            <a:pPr marL="18288" indent="0">
              <a:buNone/>
            </a:pPr>
            <a:r>
              <a:rPr lang="en-US" sz="2400" dirty="0" smtClean="0"/>
              <a:t>Developing and using devices and systems to </a:t>
            </a:r>
            <a:r>
              <a:rPr lang="en-US" sz="2400" dirty="0" smtClean="0">
                <a:solidFill>
                  <a:srgbClr val="92D050"/>
                </a:solidFill>
              </a:rPr>
              <a:t>move people and cargo from an origin point to a destination.</a:t>
            </a:r>
          </a:p>
          <a:p>
            <a:pPr marL="18288" indent="0">
              <a:buNone/>
            </a:pPr>
            <a:endParaRPr lang="en-US" sz="2400" dirty="0">
              <a:solidFill>
                <a:srgbClr val="92D050"/>
              </a:solidFill>
            </a:endParaRPr>
          </a:p>
          <a:p>
            <a:pPr marL="18288" indent="0">
              <a:buNone/>
            </a:pPr>
            <a:r>
              <a:rPr lang="en-US" sz="2000" dirty="0" smtClean="0">
                <a:solidFill>
                  <a:srgbClr val="92D050"/>
                </a:solidFill>
              </a:rPr>
              <a:t>Video: </a:t>
            </a:r>
            <a:r>
              <a:rPr lang="en-US" sz="2000" dirty="0" smtClean="0">
                <a:solidFill>
                  <a:srgbClr val="92D050"/>
                </a:solidFill>
                <a:hlinkClick r:id="rId2"/>
              </a:rPr>
              <a:t>An Animated History of Transportation</a:t>
            </a:r>
            <a:endParaRPr lang="en-US" sz="20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6746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36" y="4476750"/>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81400"/>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C:\Users\2013511\AppData\Local\Microsoft\Windows\Temporary Internet Files\Content.IE5\XZ8QGB1Q\MC90043471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779161">
            <a:off x="7264257" y="1038356"/>
            <a:ext cx="1517661" cy="15176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5975" y="5191125"/>
            <a:ext cx="286702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Transportation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2682598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458200" cy="4571999"/>
          </a:xfrm>
        </p:spPr>
        <p:txBody>
          <a:bodyPr>
            <a:normAutofit/>
          </a:bodyPr>
          <a:lstStyle/>
          <a:p>
            <a:pPr marL="18288" indent="0">
              <a:buNone/>
            </a:pPr>
            <a:r>
              <a:rPr lang="en-US" sz="2800" b="1" dirty="0" smtClean="0">
                <a:solidFill>
                  <a:srgbClr val="00B0F0"/>
                </a:solidFill>
              </a:rPr>
              <a:t>Transportation Technology</a:t>
            </a:r>
          </a:p>
          <a:p>
            <a:pPr marL="18288" indent="0">
              <a:buNone/>
            </a:pPr>
            <a:endParaRPr lang="en-US" sz="2800" b="1" dirty="0">
              <a:solidFill>
                <a:srgbClr val="00B0F0"/>
              </a:solidFill>
            </a:endParaRPr>
          </a:p>
          <a:p>
            <a:pPr marL="18288" indent="0">
              <a:buNone/>
            </a:pPr>
            <a:endParaRPr lang="en-US" sz="2800" b="1" dirty="0" smtClean="0">
              <a:solidFill>
                <a:srgbClr val="00B0F0"/>
              </a:solidFill>
            </a:endParaRPr>
          </a:p>
          <a:p>
            <a:pPr marL="18288" indent="0">
              <a:buNone/>
            </a:pPr>
            <a:endParaRPr lang="en-US" sz="2800" b="1" dirty="0">
              <a:solidFill>
                <a:srgbClr val="00B0F0"/>
              </a:solidFill>
            </a:endParaRPr>
          </a:p>
          <a:p>
            <a:pPr marL="18288" indent="0">
              <a:buNone/>
            </a:pPr>
            <a:endParaRPr lang="en-US" sz="2800" b="1" dirty="0" smtClean="0">
              <a:solidFill>
                <a:srgbClr val="00B0F0"/>
              </a:solidFill>
            </a:endParaRPr>
          </a:p>
          <a:p>
            <a:pPr marL="18288" indent="0">
              <a:buNone/>
            </a:pPr>
            <a:endParaRPr lang="en-US" sz="2800" b="1" dirty="0">
              <a:solidFill>
                <a:srgbClr val="00B0F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12"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Transportation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981200"/>
            <a:ext cx="3130108" cy="1985010"/>
          </a:xfrm>
          <a:prstGeom prst="rect">
            <a:avLst/>
          </a:prstGeom>
        </p:spPr>
      </p:pic>
      <p:pic>
        <p:nvPicPr>
          <p:cNvPr id="7" name="Picture 6"/>
          <p:cNvPicPr>
            <a:picLocks noChangeAspect="1"/>
          </p:cNvPicPr>
          <p:nvPr/>
        </p:nvPicPr>
        <p:blipFill>
          <a:blip r:embed="rId3"/>
          <a:stretch>
            <a:fillRect/>
          </a:stretch>
        </p:blipFill>
        <p:spPr>
          <a:xfrm>
            <a:off x="6248400" y="1992603"/>
            <a:ext cx="2743200" cy="2257730"/>
          </a:xfrm>
          <a:prstGeom prst="rect">
            <a:avLst/>
          </a:prstGeom>
        </p:spPr>
      </p:pic>
      <p:pic>
        <p:nvPicPr>
          <p:cNvPr id="8" name="Picture 7"/>
          <p:cNvPicPr>
            <a:picLocks noChangeAspect="1"/>
          </p:cNvPicPr>
          <p:nvPr/>
        </p:nvPicPr>
        <p:blipFill>
          <a:blip r:embed="rId4"/>
          <a:stretch>
            <a:fillRect/>
          </a:stretch>
        </p:blipFill>
        <p:spPr>
          <a:xfrm>
            <a:off x="3276600" y="1959429"/>
            <a:ext cx="2835263" cy="218463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92" y="4038600"/>
            <a:ext cx="1834708" cy="275206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4236828"/>
            <a:ext cx="2266950" cy="2544972"/>
          </a:xfrm>
          <a:prstGeom prst="rect">
            <a:avLst/>
          </a:prstGeom>
        </p:spPr>
      </p:pic>
      <p:pic>
        <p:nvPicPr>
          <p:cNvPr id="13" name="Picture 12"/>
          <p:cNvPicPr>
            <a:picLocks noChangeAspect="1"/>
          </p:cNvPicPr>
          <p:nvPr/>
        </p:nvPicPr>
        <p:blipFill>
          <a:blip r:embed="rId7"/>
          <a:stretch>
            <a:fillRect/>
          </a:stretch>
        </p:blipFill>
        <p:spPr>
          <a:xfrm>
            <a:off x="6033154" y="4343400"/>
            <a:ext cx="2882246" cy="2392976"/>
          </a:xfrm>
          <a:prstGeom prst="rect">
            <a:avLst/>
          </a:prstGeom>
        </p:spPr>
      </p:pic>
    </p:spTree>
    <p:extLst>
      <p:ext uri="{BB962C8B-B14F-4D97-AF65-F5344CB8AC3E}">
        <p14:creationId xmlns:p14="http://schemas.microsoft.com/office/powerpoint/2010/main" val="3315224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458200" cy="4571999"/>
          </a:xfrm>
        </p:spPr>
        <p:txBody>
          <a:bodyPr>
            <a:normAutofit/>
          </a:bodyPr>
          <a:lstStyle/>
          <a:p>
            <a:pPr marL="18288" indent="0">
              <a:buNone/>
            </a:pPr>
            <a:r>
              <a:rPr lang="en-US" sz="2800" b="1" dirty="0" smtClean="0">
                <a:solidFill>
                  <a:srgbClr val="00B0F0"/>
                </a:solidFill>
              </a:rPr>
              <a:t>Transportation Technology</a:t>
            </a:r>
          </a:p>
          <a:p>
            <a:pPr marL="18288" indent="0">
              <a:buNone/>
            </a:pPr>
            <a:endParaRPr lang="en-US" sz="2800" b="1" dirty="0">
              <a:solidFill>
                <a:srgbClr val="00B0F0"/>
              </a:solidFill>
            </a:endParaRPr>
          </a:p>
          <a:p>
            <a:pPr marL="18288" indent="0">
              <a:buNone/>
            </a:pPr>
            <a:endParaRPr lang="en-US" sz="2800" b="1" dirty="0" smtClean="0">
              <a:solidFill>
                <a:srgbClr val="00B0F0"/>
              </a:solidFill>
            </a:endParaRPr>
          </a:p>
          <a:p>
            <a:pPr marL="18288" indent="0">
              <a:buNone/>
            </a:pPr>
            <a:endParaRPr lang="en-US" sz="2800" b="1" dirty="0">
              <a:solidFill>
                <a:srgbClr val="00B0F0"/>
              </a:solidFill>
            </a:endParaRPr>
          </a:p>
          <a:p>
            <a:pPr marL="18288" indent="0">
              <a:buNone/>
            </a:pPr>
            <a:endParaRPr lang="en-US" sz="2800" b="1" dirty="0" smtClean="0">
              <a:solidFill>
                <a:srgbClr val="00B0F0"/>
              </a:solidFill>
            </a:endParaRPr>
          </a:p>
          <a:p>
            <a:pPr marL="18288" indent="0">
              <a:buNone/>
            </a:pPr>
            <a:endParaRPr lang="en-US" sz="2800" b="1" dirty="0">
              <a:solidFill>
                <a:srgbClr val="00B0F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12"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Transportation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5122" name="Picture 2" descr="Image result for tractor trailer truc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328346"/>
            <a:ext cx="6096000" cy="24534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hipping container ship">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3082" y="1860579"/>
            <a:ext cx="4274918" cy="2406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25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458200" cy="4571999"/>
          </a:xfrm>
        </p:spPr>
        <p:txBody>
          <a:bodyPr/>
          <a:lstStyle/>
          <a:p>
            <a:pPr marL="18288" indent="0">
              <a:buNone/>
            </a:pPr>
            <a:r>
              <a:rPr lang="en-US" sz="2800" b="1" dirty="0" smtClean="0">
                <a:solidFill>
                  <a:srgbClr val="00B0F0"/>
                </a:solidFill>
              </a:rPr>
              <a:t>Agricultural and Biotechnology</a:t>
            </a:r>
          </a:p>
          <a:p>
            <a:pPr marL="18288" indent="0">
              <a:buNone/>
            </a:pPr>
            <a:endParaRPr lang="en-US" b="1" dirty="0"/>
          </a:p>
          <a:p>
            <a:pPr marL="18288" indent="0">
              <a:buNone/>
            </a:pPr>
            <a:r>
              <a:rPr lang="en-US" sz="2400" dirty="0" smtClean="0"/>
              <a:t>Developing and using devices and systems to </a:t>
            </a:r>
            <a:r>
              <a:rPr lang="en-US" sz="2400" dirty="0" smtClean="0">
                <a:solidFill>
                  <a:srgbClr val="92D050"/>
                </a:solidFill>
              </a:rPr>
              <a:t>plant, grow, and harvest crops</a:t>
            </a:r>
            <a:r>
              <a:rPr lang="en-US" dirty="0" smtClean="0">
                <a:solidFill>
                  <a:srgbClr val="92D050"/>
                </a:solidFill>
              </a:rPr>
              <a:t>.</a:t>
            </a:r>
          </a:p>
          <a:p>
            <a:pPr marL="18288" indent="0">
              <a:buNone/>
            </a:pPr>
            <a:endParaRPr lang="en-US" dirty="0">
              <a:solidFill>
                <a:srgbClr val="92D050"/>
              </a:solidFill>
            </a:endParaRPr>
          </a:p>
          <a:p>
            <a:pPr marL="18288" indent="0">
              <a:buNone/>
            </a:pPr>
            <a:r>
              <a:rPr lang="en-US" dirty="0" smtClean="0">
                <a:solidFill>
                  <a:srgbClr val="92D050"/>
                </a:solidFill>
              </a:rPr>
              <a:t>Video: </a:t>
            </a:r>
            <a:r>
              <a:rPr lang="en-US" dirty="0" smtClean="0">
                <a:solidFill>
                  <a:srgbClr val="92D050"/>
                </a:solidFill>
                <a:hlinkClick r:id="rId2"/>
              </a:rPr>
              <a:t>Farm On: Sustainable Food Production</a:t>
            </a:r>
            <a:endParaRPr lang="en-US" dirty="0" smtClean="0">
              <a:solidFill>
                <a:srgbClr val="92D050"/>
              </a:solidFill>
            </a:endParaRPr>
          </a:p>
          <a:p>
            <a:pPr marL="18288" indent="0">
              <a:buNone/>
            </a:pPr>
            <a:endParaRPr lang="en-US" dirty="0"/>
          </a:p>
          <a:p>
            <a:pPr marL="18288" indent="0">
              <a:buNone/>
            </a:pPr>
            <a:endParaRPr lang="en-US" dirty="0" smtClean="0"/>
          </a:p>
          <a:p>
            <a:pPr marL="18288" indent="0">
              <a:buNone/>
            </a:pPr>
            <a:endParaRPr lang="en-US" dirty="0"/>
          </a:p>
          <a:p>
            <a:pPr marL="18288" indent="0">
              <a:buNone/>
            </a:pPr>
            <a:endParaRPr lang="en-US" dirty="0" smtClean="0"/>
          </a:p>
          <a:p>
            <a:pPr marL="18288" indent="0">
              <a:buNone/>
            </a:pPr>
            <a:endParaRPr lang="en-US" dirty="0"/>
          </a:p>
          <a:p>
            <a:pPr marL="18288" indent="0">
              <a:buNone/>
            </a:pPr>
            <a:endParaRPr lang="en-US" dirty="0" smtClean="0"/>
          </a:p>
          <a:p>
            <a:pPr marL="18288"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91000"/>
            <a:ext cx="2667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7527" y="4191000"/>
            <a:ext cx="2631070" cy="1974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230396"/>
            <a:ext cx="2971800" cy="1934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a:solidFill>
                  <a:srgbClr val="92D050"/>
                </a:solidFill>
              </a:rPr>
              <a:t>Learning Targets: </a:t>
            </a:r>
            <a:r>
              <a:rPr lang="en-US" sz="1600" b="1" dirty="0"/>
              <a:t>I can…</a:t>
            </a:r>
            <a:r>
              <a:rPr lang="en-US" sz="1600" b="1" dirty="0">
                <a:solidFill>
                  <a:srgbClr val="92D050"/>
                </a:solidFill>
              </a:rPr>
              <a:t/>
            </a:r>
            <a:br>
              <a:rPr lang="en-US" sz="1600" b="1" dirty="0">
                <a:solidFill>
                  <a:srgbClr val="92D050"/>
                </a:solidFill>
              </a:rPr>
            </a:br>
            <a:r>
              <a:rPr lang="en-US" sz="1600" b="1" dirty="0"/>
              <a:t>1. Define and identify the 7 areas of technology in my own words.</a:t>
            </a:r>
          </a:p>
          <a:p>
            <a:r>
              <a:rPr lang="en-US" sz="1600" b="1" dirty="0"/>
              <a:t>2. Explain how </a:t>
            </a:r>
            <a:r>
              <a:rPr lang="en-US" sz="1600" b="1" dirty="0" smtClean="0"/>
              <a:t>Agricultural and Biotechnology is </a:t>
            </a:r>
            <a:r>
              <a:rPr lang="en-US" sz="1600" b="1" dirty="0"/>
              <a:t>important to our society.</a:t>
            </a:r>
            <a:br>
              <a:rPr lang="en-US" sz="1600" b="1" dirty="0"/>
            </a:br>
            <a:r>
              <a:rPr lang="en-US" sz="1600" b="1" dirty="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268259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458200" cy="4571999"/>
          </a:xfrm>
        </p:spPr>
        <p:txBody>
          <a:bodyPr>
            <a:normAutofit/>
          </a:bodyPr>
          <a:lstStyle/>
          <a:p>
            <a:pPr marL="18288" indent="0">
              <a:buNone/>
            </a:pPr>
            <a:r>
              <a:rPr lang="en-US" sz="2800" b="1" dirty="0" smtClean="0">
                <a:solidFill>
                  <a:srgbClr val="00B0F0"/>
                </a:solidFill>
              </a:rPr>
              <a:t>Manufacturing Technology</a:t>
            </a:r>
          </a:p>
          <a:p>
            <a:pPr marL="18288" indent="0">
              <a:buNone/>
            </a:pPr>
            <a:endParaRPr lang="en-US" sz="1100" b="1" dirty="0">
              <a:solidFill>
                <a:srgbClr val="00B0F0"/>
              </a:solidFill>
            </a:endParaRPr>
          </a:p>
          <a:p>
            <a:pPr marL="18288" indent="0">
              <a:buNone/>
            </a:pPr>
            <a:r>
              <a:rPr lang="en-US" sz="2400" dirty="0" smtClean="0"/>
              <a:t>Developing and using devices, systems and processes to </a:t>
            </a:r>
            <a:r>
              <a:rPr lang="en-US" sz="2400" dirty="0" smtClean="0">
                <a:solidFill>
                  <a:srgbClr val="92D050"/>
                </a:solidFill>
              </a:rPr>
              <a:t>convert materials into products in a factory.</a:t>
            </a:r>
          </a:p>
          <a:p>
            <a:pPr marL="18288" indent="0">
              <a:buNone/>
            </a:pPr>
            <a:endParaRPr lang="en-US" sz="2400" dirty="0">
              <a:solidFill>
                <a:srgbClr val="92D050"/>
              </a:solidFill>
            </a:endParaRPr>
          </a:p>
          <a:p>
            <a:pPr marL="18288" indent="0">
              <a:buNone/>
            </a:pPr>
            <a:r>
              <a:rPr lang="en-US" sz="2000" dirty="0" smtClean="0">
                <a:solidFill>
                  <a:srgbClr val="92D050"/>
                </a:solidFill>
              </a:rPr>
              <a:t>Video: </a:t>
            </a:r>
            <a:r>
              <a:rPr lang="en-US" sz="2000" dirty="0" smtClean="0">
                <a:solidFill>
                  <a:srgbClr val="92D050"/>
                </a:solidFill>
                <a:hlinkClick r:id="rId2"/>
              </a:rPr>
              <a:t>Fundamentals of Manufacturing Processes</a:t>
            </a:r>
            <a:endParaRPr lang="en-US" sz="2000" dirty="0" smtClean="0">
              <a:solidFill>
                <a:srgbClr val="92D050"/>
              </a:solidFill>
            </a:endParaRPr>
          </a:p>
          <a:p>
            <a:pPr marL="18288" indent="0">
              <a:buNone/>
            </a:pPr>
            <a:r>
              <a:rPr lang="en-US" sz="2000" dirty="0" smtClean="0">
                <a:solidFill>
                  <a:srgbClr val="92D050"/>
                </a:solidFill>
              </a:rPr>
              <a:t>Video: </a:t>
            </a:r>
            <a:r>
              <a:rPr lang="en-US" sz="2000" dirty="0" smtClean="0">
                <a:solidFill>
                  <a:srgbClr val="92D050"/>
                </a:solidFill>
                <a:hlinkClick r:id="rId3"/>
              </a:rPr>
              <a:t>BrainPOP-Assembly line</a:t>
            </a:r>
            <a:endParaRPr lang="en-US" sz="2000" dirty="0" smtClean="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pic>
        <p:nvPicPr>
          <p:cNvPr id="7172" name="Picture 4" descr="http://t2.gstatic.com/images?q=tbn:ANd9GcTUeJoCCVQAh9b2xb9rBPGjdZNNC6eer23LVN33XafF5vLUzlh91A:i2.cdn.turner.com/money/2012/06/21/news/economy/china-manufacturing/china-manufacturing.gi.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3657600" cy="235974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t1.gstatic.com/images?q=tbn:ANd9GcQ8JQkHeJ0LlEvQH71j7apUfKK3s7xBO6qxGq3CwB-2tGwZRZt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074924"/>
            <a:ext cx="3581400" cy="23996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Manufacturing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2682598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458200" cy="4571999"/>
          </a:xfrm>
        </p:spPr>
        <p:txBody>
          <a:bodyPr>
            <a:normAutofit/>
          </a:bodyPr>
          <a:lstStyle/>
          <a:p>
            <a:pPr marL="18288" indent="0">
              <a:buNone/>
            </a:pPr>
            <a:r>
              <a:rPr lang="en-US" sz="2800" b="1" dirty="0" smtClean="0">
                <a:solidFill>
                  <a:srgbClr val="00B0F0"/>
                </a:solidFill>
              </a:rPr>
              <a:t>Manufacturing Technology</a:t>
            </a:r>
          </a:p>
          <a:p>
            <a:pPr marL="18288" indent="0">
              <a:buNone/>
            </a:pPr>
            <a:endParaRPr lang="en-US" sz="2800" b="1" dirty="0">
              <a:solidFill>
                <a:srgbClr val="00B0F0"/>
              </a:solidFill>
            </a:endParaRPr>
          </a:p>
          <a:p>
            <a:pPr marL="18288" indent="0">
              <a:buNone/>
            </a:pPr>
            <a:endParaRPr lang="en-US" sz="2800" b="1" dirty="0" smtClean="0">
              <a:solidFill>
                <a:srgbClr val="00B0F0"/>
              </a:solidFill>
            </a:endParaRPr>
          </a:p>
          <a:p>
            <a:pPr marL="18288" indent="0">
              <a:buNone/>
            </a:pPr>
            <a:endParaRPr lang="en-US" sz="2800" b="1" dirty="0">
              <a:solidFill>
                <a:srgbClr val="00B0F0"/>
              </a:solidFill>
            </a:endParaRPr>
          </a:p>
          <a:p>
            <a:pPr marL="18288" indent="0">
              <a:buNone/>
            </a:pPr>
            <a:endParaRPr lang="en-US" sz="1100" b="1" dirty="0">
              <a:solidFill>
                <a:srgbClr val="00B0F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Manufacturing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771650"/>
            <a:ext cx="2171700" cy="33337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189764"/>
            <a:ext cx="2057400" cy="14437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191" y="1988362"/>
            <a:ext cx="2509809" cy="23550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467" y="4760424"/>
            <a:ext cx="2801489" cy="1868976"/>
          </a:xfrm>
          <a:prstGeom prst="rect">
            <a:avLst/>
          </a:prstGeom>
        </p:spPr>
      </p:pic>
      <p:pic>
        <p:nvPicPr>
          <p:cNvPr id="11" name="Picture 10"/>
          <p:cNvPicPr>
            <a:picLocks noChangeAspect="1"/>
          </p:cNvPicPr>
          <p:nvPr/>
        </p:nvPicPr>
        <p:blipFill>
          <a:blip r:embed="rId6"/>
          <a:stretch>
            <a:fillRect/>
          </a:stretch>
        </p:blipFill>
        <p:spPr>
          <a:xfrm>
            <a:off x="5638800" y="1981200"/>
            <a:ext cx="2971800" cy="210502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5297" y="4502448"/>
            <a:ext cx="3544332" cy="2126952"/>
          </a:xfrm>
          <a:prstGeom prst="rect">
            <a:avLst/>
          </a:prstGeom>
        </p:spPr>
      </p:pic>
    </p:spTree>
    <p:extLst>
      <p:ext uri="{BB962C8B-B14F-4D97-AF65-F5344CB8AC3E}">
        <p14:creationId xmlns:p14="http://schemas.microsoft.com/office/powerpoint/2010/main" val="1307673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458200" cy="4571999"/>
          </a:xfrm>
        </p:spPr>
        <p:txBody>
          <a:bodyPr>
            <a:normAutofit/>
          </a:bodyPr>
          <a:lstStyle/>
          <a:p>
            <a:pPr marL="18288" indent="0">
              <a:buNone/>
            </a:pPr>
            <a:r>
              <a:rPr lang="en-US" sz="2800" b="1" dirty="0" smtClean="0">
                <a:solidFill>
                  <a:srgbClr val="00B0F0"/>
                </a:solidFill>
              </a:rPr>
              <a:t>Manufacturing Technology</a:t>
            </a:r>
          </a:p>
          <a:p>
            <a:pPr marL="18288" indent="0">
              <a:buNone/>
            </a:pPr>
            <a:endParaRPr lang="en-US" sz="2800" b="1" dirty="0">
              <a:solidFill>
                <a:srgbClr val="00B0F0"/>
              </a:solidFill>
            </a:endParaRPr>
          </a:p>
          <a:p>
            <a:pPr marL="18288" indent="0">
              <a:buNone/>
            </a:pPr>
            <a:endParaRPr lang="en-US" sz="2800" b="1" dirty="0" smtClean="0">
              <a:solidFill>
                <a:srgbClr val="00B0F0"/>
              </a:solidFill>
            </a:endParaRPr>
          </a:p>
          <a:p>
            <a:pPr marL="18288" indent="0">
              <a:buNone/>
            </a:pPr>
            <a:endParaRPr lang="en-US" sz="2800" b="1" dirty="0">
              <a:solidFill>
                <a:srgbClr val="00B0F0"/>
              </a:solidFill>
            </a:endParaRPr>
          </a:p>
          <a:p>
            <a:pPr marL="18288" indent="0">
              <a:buNone/>
            </a:pPr>
            <a:endParaRPr lang="en-US" sz="1100" b="1" dirty="0">
              <a:solidFill>
                <a:srgbClr val="00B0F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Manufacturing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020511"/>
            <a:ext cx="7924800" cy="4456489"/>
          </a:xfrm>
          <a:prstGeom prst="rect">
            <a:avLst/>
          </a:prstGeom>
        </p:spPr>
      </p:pic>
    </p:spTree>
    <p:extLst>
      <p:ext uri="{BB962C8B-B14F-4D97-AF65-F5344CB8AC3E}">
        <p14:creationId xmlns:p14="http://schemas.microsoft.com/office/powerpoint/2010/main" val="3419045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458200" cy="4571999"/>
          </a:xfrm>
        </p:spPr>
        <p:txBody>
          <a:bodyPr>
            <a:normAutofit/>
          </a:bodyPr>
          <a:lstStyle/>
          <a:p>
            <a:pPr marL="18288" indent="0">
              <a:buNone/>
            </a:pPr>
            <a:r>
              <a:rPr lang="en-US" sz="2800" b="1" dirty="0" smtClean="0">
                <a:solidFill>
                  <a:srgbClr val="00B0F0"/>
                </a:solidFill>
              </a:rPr>
              <a:t>Manufacturing Technology</a:t>
            </a:r>
          </a:p>
          <a:p>
            <a:pPr marL="18288" indent="0">
              <a:buNone/>
            </a:pPr>
            <a:r>
              <a:rPr lang="en-US" sz="1800" b="1" dirty="0" smtClean="0"/>
              <a:t>Amazon Facility – Middletown, Delaware</a:t>
            </a:r>
            <a:endParaRPr lang="en-US" sz="1800" b="1" dirty="0"/>
          </a:p>
          <a:p>
            <a:pPr marL="18288" indent="0">
              <a:buNone/>
            </a:pPr>
            <a:endParaRPr lang="en-US" sz="2800" b="1" dirty="0" smtClean="0">
              <a:solidFill>
                <a:srgbClr val="00B0F0"/>
              </a:solidFill>
            </a:endParaRPr>
          </a:p>
          <a:p>
            <a:pPr marL="18288" indent="0">
              <a:buNone/>
            </a:pPr>
            <a:endParaRPr lang="en-US" sz="2800" b="1" dirty="0">
              <a:solidFill>
                <a:srgbClr val="00B0F0"/>
              </a:solidFill>
            </a:endParaRPr>
          </a:p>
          <a:p>
            <a:pPr marL="18288" indent="0">
              <a:buNone/>
            </a:pPr>
            <a:endParaRPr lang="en-US" sz="1100" b="1" dirty="0">
              <a:solidFill>
                <a:srgbClr val="00B0F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sp>
        <p:nvSpPr>
          <p:cNvPr id="6"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Manufacturing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52762"/>
            <a:ext cx="7378338" cy="4561023"/>
          </a:xfrm>
          <a:prstGeom prst="rect">
            <a:avLst/>
          </a:prstGeom>
        </p:spPr>
      </p:pic>
    </p:spTree>
    <p:extLst>
      <p:ext uri="{BB962C8B-B14F-4D97-AF65-F5344CB8AC3E}">
        <p14:creationId xmlns:p14="http://schemas.microsoft.com/office/powerpoint/2010/main" val="3979283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a:spLocks noGrp="1"/>
          </p:cNvSpPr>
          <p:nvPr>
            <p:ph idx="4294967295"/>
          </p:nvPr>
        </p:nvSpPr>
        <p:spPr>
          <a:xfrm>
            <a:off x="457200" y="1447800"/>
            <a:ext cx="7924800" cy="2743199"/>
          </a:xfrm>
          <a:prstGeom prst="rect">
            <a:avLst/>
          </a:prstGeom>
        </p:spPr>
        <p:txBody>
          <a:bodyPr>
            <a:normAutofit/>
          </a:bodyPr>
          <a:lstStyle/>
          <a:p>
            <a:pPr marL="18288" indent="0" algn="ctr">
              <a:buNone/>
            </a:pPr>
            <a:r>
              <a:rPr lang="en-US" sz="2800" dirty="0" smtClean="0">
                <a:solidFill>
                  <a:srgbClr val="92D050"/>
                </a:solidFill>
                <a:effectLst/>
              </a:rPr>
              <a:t>Conclusion:</a:t>
            </a:r>
          </a:p>
          <a:p>
            <a:pPr marL="532638" indent="-514350">
              <a:buFont typeface="+mj-lt"/>
              <a:buAutoNum type="arabicPeriod"/>
            </a:pPr>
            <a:r>
              <a:rPr lang="en-US" sz="2300" dirty="0" smtClean="0">
                <a:effectLst/>
              </a:rPr>
              <a:t>Summarize and discuss the multiple areas of technology and how they impact our society.</a:t>
            </a:r>
          </a:p>
          <a:p>
            <a:pPr marL="532638" indent="-514350">
              <a:buFont typeface="+mj-lt"/>
              <a:buAutoNum type="arabicPeriod"/>
            </a:pPr>
            <a:r>
              <a:rPr lang="en-US" sz="2300" dirty="0" smtClean="0">
                <a:effectLst/>
              </a:rPr>
              <a:t>Choose an area of technology you would like to work in as career, and explain why you would like to work in that area. </a:t>
            </a:r>
          </a:p>
          <a:p>
            <a:pPr marL="18288" indent="0" algn="ctr">
              <a:buNone/>
            </a:pPr>
            <a:endParaRPr lang="en-US" sz="2400" dirty="0">
              <a:effectLst/>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33" y="3782676"/>
            <a:ext cx="1984221" cy="129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196" y="3750021"/>
            <a:ext cx="1873404" cy="135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9685" y="3782676"/>
            <a:ext cx="1994210" cy="139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339" y="5248790"/>
            <a:ext cx="1738661" cy="146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4908" y="5253499"/>
            <a:ext cx="2600092" cy="144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http://t2.gstatic.com/images?q=tbn:ANd9GcTUeJoCCVQAh9b2xb9rBPGjdZNNC6eer23LVN33XafF5vLUzlh91A:i2.cdn.turner.com/money/2012/06/21/news/economy/china-manufacturing/china-manufacturing.gi.to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3032" y="5262004"/>
            <a:ext cx="2222810" cy="14340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4437" y="3782676"/>
            <a:ext cx="1641745" cy="1291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a:spLocks noGrp="1"/>
          </p:cNvSpPr>
          <p:nvPr>
            <p:ph type="title"/>
          </p:nvPr>
        </p:nvSpPr>
        <p:spPr>
          <a:xfrm>
            <a:off x="152400" y="838200"/>
            <a:ext cx="8991600" cy="914400"/>
          </a:xfrm>
        </p:spPr>
        <p:txBody>
          <a:bodyPr/>
          <a:lstStyle/>
          <a:p>
            <a:r>
              <a:rPr lang="en-US" sz="1500" b="1" dirty="0">
                <a:solidFill>
                  <a:srgbClr val="92D050"/>
                </a:solidFill>
              </a:rPr>
              <a:t>Learning </a:t>
            </a:r>
            <a:r>
              <a:rPr lang="en-US" sz="1500" b="1" dirty="0" smtClean="0">
                <a:solidFill>
                  <a:srgbClr val="92D050"/>
                </a:solidFill>
              </a:rPr>
              <a:t>Targets: </a:t>
            </a:r>
            <a:r>
              <a:rPr lang="en-US" sz="1500" b="1" dirty="0" smtClean="0"/>
              <a:t>I can…</a:t>
            </a:r>
            <a:r>
              <a:rPr lang="en-US" sz="1500" b="1" dirty="0" smtClean="0">
                <a:solidFill>
                  <a:srgbClr val="92D050"/>
                </a:solidFill>
              </a:rPr>
              <a:t/>
            </a:r>
            <a:br>
              <a:rPr lang="en-US" sz="1500" b="1" dirty="0" smtClean="0">
                <a:solidFill>
                  <a:srgbClr val="92D050"/>
                </a:solidFill>
              </a:rPr>
            </a:br>
            <a:r>
              <a:rPr lang="en-US" sz="1500" b="1" dirty="0" smtClean="0"/>
              <a:t>1. </a:t>
            </a:r>
            <a:r>
              <a:rPr lang="en-US" sz="1500" b="1" dirty="0">
                <a:effectLst/>
              </a:rPr>
              <a:t>Summarize and discuss the multiple areas of technology and how they impact our society.</a:t>
            </a:r>
            <a:br>
              <a:rPr lang="en-US" sz="1500" b="1" dirty="0">
                <a:effectLst/>
              </a:rPr>
            </a:br>
            <a:r>
              <a:rPr lang="en-US" sz="1500" b="1" dirty="0" smtClean="0"/>
              <a:t>2. </a:t>
            </a:r>
            <a:r>
              <a:rPr lang="en-US" sz="1500" b="1" dirty="0">
                <a:effectLst/>
              </a:rPr>
              <a:t>Choose an area of technology you would like to work in as career, and explain why you would like to work in that area. </a:t>
            </a:r>
            <a:r>
              <a:rPr lang="en-US" sz="1500" b="1" dirty="0" smtClean="0"/>
              <a:t/>
            </a:r>
            <a:br>
              <a:rPr lang="en-US" sz="1500" b="1" dirty="0" smtClean="0"/>
            </a:br>
            <a:r>
              <a:rPr lang="en-US" sz="1500" b="1" dirty="0"/>
              <a:t>3</a:t>
            </a:r>
            <a:r>
              <a:rPr lang="en-US" sz="1500" b="1" dirty="0" smtClean="0"/>
              <a:t>. Select multiple images simultaneously to copy and paste at another location.</a:t>
            </a:r>
            <a:br>
              <a:rPr lang="en-US" sz="1500" b="1" dirty="0" smtClean="0"/>
            </a:br>
            <a:r>
              <a:rPr lang="en-US" sz="1500" b="1" dirty="0" smtClean="0"/>
              <a:t>4. </a:t>
            </a:r>
            <a:r>
              <a:rPr lang="en-US" sz="1500" b="1" dirty="0"/>
              <a:t>Define and identify the 7 areas of </a:t>
            </a:r>
            <a:r>
              <a:rPr lang="en-US" sz="1500" b="1" dirty="0" smtClean="0"/>
              <a:t>technology, using Study Stack.</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42876666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41759399"/>
              </p:ext>
            </p:extLst>
          </p:nvPr>
        </p:nvGraphicFramePr>
        <p:xfrm>
          <a:off x="1524000" y="609600"/>
          <a:ext cx="5867401" cy="6182491"/>
        </p:xfrm>
        <a:graphic>
          <a:graphicData uri="http://schemas.openxmlformats.org/drawingml/2006/table">
            <a:tbl>
              <a:tblPr firstRow="1" firstCol="1" bandRow="1">
                <a:tableStyleId>{5C22544A-7EE6-4342-B048-85BDC9FD1C3A}</a:tableStyleId>
              </a:tblPr>
              <a:tblGrid>
                <a:gridCol w="1188607">
                  <a:extLst>
                    <a:ext uri="{9D8B030D-6E8A-4147-A177-3AD203B41FA5}">
                      <a16:colId xmlns:a16="http://schemas.microsoft.com/office/drawing/2014/main" val="1062433081"/>
                    </a:ext>
                  </a:extLst>
                </a:gridCol>
                <a:gridCol w="1967422">
                  <a:extLst>
                    <a:ext uri="{9D8B030D-6E8A-4147-A177-3AD203B41FA5}">
                      <a16:colId xmlns:a16="http://schemas.microsoft.com/office/drawing/2014/main" val="1618143583"/>
                    </a:ext>
                  </a:extLst>
                </a:gridCol>
                <a:gridCol w="1305695">
                  <a:extLst>
                    <a:ext uri="{9D8B030D-6E8A-4147-A177-3AD203B41FA5}">
                      <a16:colId xmlns:a16="http://schemas.microsoft.com/office/drawing/2014/main" val="2054971424"/>
                    </a:ext>
                  </a:extLst>
                </a:gridCol>
                <a:gridCol w="1405677">
                  <a:extLst>
                    <a:ext uri="{9D8B030D-6E8A-4147-A177-3AD203B41FA5}">
                      <a16:colId xmlns:a16="http://schemas.microsoft.com/office/drawing/2014/main" val="1256736952"/>
                    </a:ext>
                  </a:extLst>
                </a:gridCol>
              </a:tblGrid>
              <a:tr h="344493">
                <a:tc>
                  <a:txBody>
                    <a:bodyPr/>
                    <a:lstStyle/>
                    <a:p>
                      <a:pPr marL="0" marR="0" algn="ctr">
                        <a:spcBef>
                          <a:spcPts val="0"/>
                        </a:spcBef>
                        <a:spcAft>
                          <a:spcPts val="0"/>
                        </a:spcAft>
                      </a:pPr>
                      <a:r>
                        <a:rPr lang="en-US" sz="900">
                          <a:effectLst/>
                        </a:rPr>
                        <a:t>Slides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Meeting Expectations</a:t>
                      </a:r>
                      <a:endParaRPr lang="en-US" sz="1000">
                        <a:effectLst/>
                      </a:endParaRPr>
                    </a:p>
                    <a:p>
                      <a:pPr marL="0" marR="0" algn="ctr">
                        <a:spcBef>
                          <a:spcPts val="0"/>
                        </a:spcBef>
                        <a:spcAft>
                          <a:spcPts val="0"/>
                        </a:spcAft>
                      </a:pPr>
                      <a:r>
                        <a:rPr lang="en-US" sz="900">
                          <a:effectLst/>
                        </a:rPr>
                        <a:t>(10-9 pts)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Approaching Expectations</a:t>
                      </a:r>
                      <a:endParaRPr lang="en-US" sz="1000">
                        <a:effectLst/>
                      </a:endParaRPr>
                    </a:p>
                    <a:p>
                      <a:pPr marL="0" marR="0" algn="ctr">
                        <a:spcBef>
                          <a:spcPts val="0"/>
                        </a:spcBef>
                        <a:spcAft>
                          <a:spcPts val="0"/>
                        </a:spcAft>
                      </a:pPr>
                      <a:r>
                        <a:rPr lang="en-US" sz="900">
                          <a:effectLst/>
                        </a:rPr>
                        <a:t>(8-6 pts)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Not Meeting Expectations</a:t>
                      </a:r>
                      <a:endParaRPr lang="en-US" sz="1000">
                        <a:effectLst/>
                      </a:endParaRPr>
                    </a:p>
                    <a:p>
                      <a:pPr marL="0" marR="0" algn="ctr">
                        <a:spcBef>
                          <a:spcPts val="0"/>
                        </a:spcBef>
                        <a:spcAft>
                          <a:spcPts val="0"/>
                        </a:spcAft>
                      </a:pPr>
                      <a:r>
                        <a:rPr lang="en-US" sz="900">
                          <a:effectLst/>
                        </a:rPr>
                        <a:t>(5-0 pts)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1464023078"/>
                  </a:ext>
                </a:extLst>
              </a:tr>
              <a:tr h="459325">
                <a:tc>
                  <a:txBody>
                    <a:bodyPr/>
                    <a:lstStyle/>
                    <a:p>
                      <a:pPr marL="0" marR="0" algn="ctr">
                        <a:spcBef>
                          <a:spcPts val="0"/>
                        </a:spcBef>
                        <a:spcAft>
                          <a:spcPts val="0"/>
                        </a:spcAft>
                      </a:pPr>
                      <a:r>
                        <a:rPr lang="en-US" sz="900">
                          <a:effectLst/>
                        </a:rPr>
                        <a:t>Title Slide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dirty="0">
                          <a:effectLst/>
                        </a:rPr>
                        <a:t>Title, your name, subject, teacher’s name, 7 </a:t>
                      </a:r>
                      <a:r>
                        <a:rPr lang="en-US" sz="900" dirty="0" smtClean="0">
                          <a:effectLst/>
                        </a:rPr>
                        <a:t>pictures – one from each area, </a:t>
                      </a:r>
                      <a:r>
                        <a:rPr lang="en-US" sz="900" dirty="0">
                          <a:effectLst/>
                        </a:rPr>
                        <a:t>balanced, neat, clean, professional</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1-3 items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4 or more items, or did not finish</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3367370348"/>
                  </a:ext>
                </a:extLst>
              </a:tr>
              <a:tr h="459325">
                <a:tc>
                  <a:txBody>
                    <a:bodyPr/>
                    <a:lstStyle/>
                    <a:p>
                      <a:pPr marL="0" marR="0" algn="ctr">
                        <a:spcBef>
                          <a:spcPts val="0"/>
                        </a:spcBef>
                        <a:spcAft>
                          <a:spcPts val="0"/>
                        </a:spcAft>
                      </a:pPr>
                      <a:r>
                        <a:rPr lang="en-US" sz="900">
                          <a:effectLst/>
                        </a:rPr>
                        <a:t>Agricultural and Biotechnology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Title, correct definition, correct explanation of importance to society, 5-6 pictures, balanced, neat, clean, professional</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dirty="0">
                          <a:effectLst/>
                        </a:rPr>
                        <a:t>Missing 1-3 items</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4 or more items, or did not finish</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2183962495"/>
                  </a:ext>
                </a:extLst>
              </a:tr>
              <a:tr h="459325">
                <a:tc>
                  <a:txBody>
                    <a:bodyPr/>
                    <a:lstStyle/>
                    <a:p>
                      <a:pPr marL="0" marR="0" algn="ctr">
                        <a:spcBef>
                          <a:spcPts val="0"/>
                        </a:spcBef>
                        <a:spcAft>
                          <a:spcPts val="0"/>
                        </a:spcAft>
                      </a:pPr>
                      <a:r>
                        <a:rPr lang="en-US" sz="900">
                          <a:effectLst/>
                        </a:rPr>
                        <a:t>Information and Communication Technology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Title, correct definition, correct explanation of importance to society, 5-6 pictures, balanced, neat, clean, professional</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1-3 items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dirty="0">
                          <a:effectLst/>
                        </a:rPr>
                        <a:t>Missing 4 or more items, or did not finish</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115932557"/>
                  </a:ext>
                </a:extLst>
              </a:tr>
              <a:tr h="459325">
                <a:tc>
                  <a:txBody>
                    <a:bodyPr/>
                    <a:lstStyle/>
                    <a:p>
                      <a:pPr marL="0" marR="0" algn="ctr">
                        <a:spcBef>
                          <a:spcPts val="0"/>
                        </a:spcBef>
                        <a:spcAft>
                          <a:spcPts val="0"/>
                        </a:spcAft>
                      </a:pPr>
                      <a:r>
                        <a:rPr lang="en-US" sz="900">
                          <a:effectLst/>
                        </a:rPr>
                        <a:t>Energy and Power Technology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Title, correct definition, correct explanation of importance to society, 5-6 pictures, balanced, neat, clean, professional</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dirty="0">
                          <a:effectLst/>
                        </a:rPr>
                        <a:t>Missing 1-3 items</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4 or more items, or did not finish</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1375179407"/>
                  </a:ext>
                </a:extLst>
              </a:tr>
              <a:tr h="459325">
                <a:tc>
                  <a:txBody>
                    <a:bodyPr/>
                    <a:lstStyle/>
                    <a:p>
                      <a:pPr marL="0" marR="0" algn="ctr">
                        <a:spcBef>
                          <a:spcPts val="0"/>
                        </a:spcBef>
                        <a:spcAft>
                          <a:spcPts val="0"/>
                        </a:spcAft>
                      </a:pPr>
                      <a:r>
                        <a:rPr lang="en-US" sz="900">
                          <a:effectLst/>
                        </a:rPr>
                        <a:t>Medical Technology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dirty="0">
                          <a:effectLst/>
                        </a:rPr>
                        <a:t>Title, correct definition, correct explanation of importance to society, 5-6 pictures, balanced, neat, clean, professional</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1-3 items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4 or more items, or did not finish</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1356580274"/>
                  </a:ext>
                </a:extLst>
              </a:tr>
              <a:tr h="459325">
                <a:tc>
                  <a:txBody>
                    <a:bodyPr/>
                    <a:lstStyle/>
                    <a:p>
                      <a:pPr marL="0" marR="0" algn="ctr">
                        <a:spcBef>
                          <a:spcPts val="0"/>
                        </a:spcBef>
                        <a:spcAft>
                          <a:spcPts val="0"/>
                        </a:spcAft>
                      </a:pPr>
                      <a:r>
                        <a:rPr lang="en-US" sz="900">
                          <a:effectLst/>
                        </a:rPr>
                        <a:t>Construction Technology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Title, correct definition, correct explanation of importance to society, 5-6 pictures, balanced, neat, clean, professional</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1-3 items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4 or more items, or did not finish</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3235322869"/>
                  </a:ext>
                </a:extLst>
              </a:tr>
              <a:tr h="459325">
                <a:tc>
                  <a:txBody>
                    <a:bodyPr/>
                    <a:lstStyle/>
                    <a:p>
                      <a:pPr marL="0" marR="0" algn="ctr">
                        <a:spcBef>
                          <a:spcPts val="0"/>
                        </a:spcBef>
                        <a:spcAft>
                          <a:spcPts val="0"/>
                        </a:spcAft>
                      </a:pPr>
                      <a:r>
                        <a:rPr lang="en-US" sz="900">
                          <a:effectLst/>
                        </a:rPr>
                        <a:t>Transportation Technology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Title, correct definition, correct explanation of importance to society, 5-6 pictures, balanced, neat, clean, professional</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1-3 items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4 or more items, or did not finish</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1814131453"/>
                  </a:ext>
                </a:extLst>
              </a:tr>
              <a:tr h="459325">
                <a:tc>
                  <a:txBody>
                    <a:bodyPr/>
                    <a:lstStyle/>
                    <a:p>
                      <a:pPr marL="0" marR="0" algn="ctr">
                        <a:spcBef>
                          <a:spcPts val="0"/>
                        </a:spcBef>
                        <a:spcAft>
                          <a:spcPts val="0"/>
                        </a:spcAft>
                      </a:pPr>
                      <a:r>
                        <a:rPr lang="en-US" sz="900">
                          <a:effectLst/>
                        </a:rPr>
                        <a:t>Manufacturing Technology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Title, correct definition, correct explanation of importance to society, 5-6 pictures, balanced, neat, clean, professional</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1-3 items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4 or more items, or did not finish</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1276788996"/>
                  </a:ext>
                </a:extLst>
              </a:tr>
              <a:tr h="688988">
                <a:tc>
                  <a:txBody>
                    <a:bodyPr/>
                    <a:lstStyle/>
                    <a:p>
                      <a:pPr marL="0" marR="0" algn="ctr">
                        <a:spcBef>
                          <a:spcPts val="0"/>
                        </a:spcBef>
                        <a:spcAft>
                          <a:spcPts val="0"/>
                        </a:spcAft>
                      </a:pPr>
                      <a:r>
                        <a:rPr lang="en-US" sz="900">
                          <a:effectLst/>
                        </a:rPr>
                        <a:t>Conclusion</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dirty="0">
                          <a:effectLst/>
                        </a:rPr>
                        <a:t>Accurately answers questions, </a:t>
                      </a:r>
                      <a:r>
                        <a:rPr lang="en-US" sz="900" dirty="0" smtClean="0">
                          <a:effectLst/>
                        </a:rPr>
                        <a:t>5+ </a:t>
                      </a:r>
                      <a:r>
                        <a:rPr lang="en-US" sz="900" dirty="0">
                          <a:effectLst/>
                        </a:rPr>
                        <a:t>complete sentences, no spelling or grammatical errors, 7 </a:t>
                      </a:r>
                      <a:r>
                        <a:rPr lang="en-US" sz="900" dirty="0" smtClean="0">
                          <a:effectLst/>
                        </a:rPr>
                        <a:t>pictures – one from each area</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Accurately answers questions,  3-4 complete sentences, some spelling or grammatical errors, 4-6 pictures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Does not answer questions, 0-2 complete sentences, several spelling or grammatical errors, 0-3 pictures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3353148232"/>
                  </a:ext>
                </a:extLst>
              </a:tr>
              <a:tr h="344493">
                <a:tc>
                  <a:txBody>
                    <a:bodyPr/>
                    <a:lstStyle/>
                    <a:p>
                      <a:pPr marL="0" marR="0" algn="ctr">
                        <a:spcBef>
                          <a:spcPts val="0"/>
                        </a:spcBef>
                        <a:spcAft>
                          <a:spcPts val="0"/>
                        </a:spcAft>
                      </a:pPr>
                      <a:r>
                        <a:rPr lang="en-US" sz="900">
                          <a:effectLst/>
                        </a:rPr>
                        <a:t>Self-Evaluation</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dirty="0">
                          <a:effectLst/>
                        </a:rPr>
                        <a:t>Assigns a score for each slide, calculates total score, answers reflection question</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1 item</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a:txBody>
                    <a:bodyPr/>
                    <a:lstStyle/>
                    <a:p>
                      <a:pPr marL="0" marR="0" algn="ctr">
                        <a:spcBef>
                          <a:spcPts val="0"/>
                        </a:spcBef>
                        <a:spcAft>
                          <a:spcPts val="0"/>
                        </a:spcAft>
                      </a:pPr>
                      <a:r>
                        <a:rPr lang="en-US" sz="900">
                          <a:effectLst/>
                        </a:rPr>
                        <a:t>Missing 2+ items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extLst>
                  <a:ext uri="{0D108BD9-81ED-4DB2-BD59-A6C34878D82A}">
                    <a16:rowId xmlns:a16="http://schemas.microsoft.com/office/drawing/2014/main" val="3715192693"/>
                  </a:ext>
                </a:extLst>
              </a:tr>
              <a:tr h="281423">
                <a:tc gridSpan="4">
                  <a:txBody>
                    <a:bodyPr/>
                    <a:lstStyle/>
                    <a:p>
                      <a:pPr marL="0" marR="0" algn="ctr">
                        <a:spcBef>
                          <a:spcPts val="0"/>
                        </a:spcBef>
                        <a:spcAft>
                          <a:spcPts val="0"/>
                        </a:spcAft>
                      </a:pPr>
                      <a:r>
                        <a:rPr lang="en-US" sz="900" dirty="0">
                          <a:effectLst/>
                        </a:rPr>
                        <a:t>Total: _____/100 pts</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212" marR="32212"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16994036"/>
                  </a:ext>
                </a:extLst>
              </a:tr>
            </a:tbl>
          </a:graphicData>
        </a:graphic>
      </p:graphicFrame>
      <p:sp>
        <p:nvSpPr>
          <p:cNvPr id="6" name="Title 1"/>
          <p:cNvSpPr txBox="1">
            <a:spLocks/>
          </p:cNvSpPr>
          <p:nvPr/>
        </p:nvSpPr>
        <p:spPr>
          <a:xfrm>
            <a:off x="457200" y="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smtClean="0">
                <a:solidFill>
                  <a:srgbClr val="92D050"/>
                </a:solidFill>
              </a:rPr>
              <a:t>Learning </a:t>
            </a:r>
            <a:r>
              <a:rPr lang="en-US" sz="1400" b="1" smtClean="0">
                <a:solidFill>
                  <a:srgbClr val="92D050"/>
                </a:solidFill>
              </a:rPr>
              <a:t>Target: </a:t>
            </a:r>
            <a:r>
              <a:rPr lang="en-US" sz="1400" b="1" dirty="0" smtClean="0"/>
              <a:t>I can…</a:t>
            </a:r>
            <a:r>
              <a:rPr lang="en-US" sz="1400" b="1" dirty="0" smtClean="0">
                <a:solidFill>
                  <a:srgbClr val="92D050"/>
                </a:solidFill>
              </a:rPr>
              <a:t/>
            </a:r>
            <a:br>
              <a:rPr lang="en-US" sz="1400" b="1" dirty="0" smtClean="0">
                <a:solidFill>
                  <a:srgbClr val="92D050"/>
                </a:solidFill>
              </a:rPr>
            </a:br>
            <a:r>
              <a:rPr lang="en-US" sz="1400" b="1" dirty="0" smtClean="0"/>
              <a:t>1. Self-assess my ‘7 Areas of Technology’ project, according to the rubric (criteria for success).</a:t>
            </a:r>
            <a:r>
              <a:rPr lang="en-US" sz="2400" b="1" dirty="0" smtClean="0"/>
              <a:t/>
            </a:r>
            <a:br>
              <a:rPr lang="en-US" sz="2400" b="1" dirty="0" smtClean="0"/>
            </a:br>
            <a:endParaRPr lang="en-US" sz="2400" b="1" dirty="0" smtClean="0"/>
          </a:p>
        </p:txBody>
      </p:sp>
    </p:spTree>
    <p:extLst>
      <p:ext uri="{BB962C8B-B14F-4D97-AF65-F5344CB8AC3E}">
        <p14:creationId xmlns:p14="http://schemas.microsoft.com/office/powerpoint/2010/main" val="2249532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1"/>
            <a:ext cx="8458200" cy="4571999"/>
          </a:xfrm>
        </p:spPr>
        <p:txBody>
          <a:bodyPr/>
          <a:lstStyle/>
          <a:p>
            <a:pPr marL="18288" indent="0">
              <a:buNone/>
            </a:pPr>
            <a:r>
              <a:rPr lang="en-US" sz="2800" b="1" dirty="0" smtClean="0">
                <a:solidFill>
                  <a:srgbClr val="00B0F0"/>
                </a:solidFill>
              </a:rPr>
              <a:t>Agricultural and Biotechnology</a:t>
            </a:r>
          </a:p>
          <a:p>
            <a:pPr marL="18288" indent="0">
              <a:buNone/>
            </a:pPr>
            <a:endParaRPr lang="en-US" b="1" dirty="0"/>
          </a:p>
          <a:p>
            <a:pPr marL="18288" indent="0">
              <a:buNone/>
            </a:pPr>
            <a:endParaRPr lang="en-US" dirty="0"/>
          </a:p>
          <a:p>
            <a:pPr marL="18288" indent="0">
              <a:buNone/>
            </a:pPr>
            <a:endParaRPr lang="en-US" dirty="0" smtClean="0"/>
          </a:p>
          <a:p>
            <a:pPr marL="18288" indent="0">
              <a:buNone/>
            </a:pPr>
            <a:endParaRPr lang="en-US" dirty="0"/>
          </a:p>
          <a:p>
            <a:pPr marL="18288" indent="0">
              <a:buNone/>
            </a:pPr>
            <a:endParaRPr lang="en-US" dirty="0" smtClean="0"/>
          </a:p>
          <a:p>
            <a:pPr marL="18288" indent="0">
              <a:buNone/>
            </a:pPr>
            <a:endParaRPr lang="en-US" dirty="0"/>
          </a:p>
          <a:p>
            <a:pPr marL="18288" indent="0">
              <a:buNone/>
            </a:pPr>
            <a:endParaRPr lang="en-US" dirty="0" smtClean="0"/>
          </a:p>
          <a:p>
            <a:pPr marL="18288"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905000"/>
            <a:ext cx="5257800" cy="32861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143000"/>
            <a:ext cx="2157548" cy="215754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4819470"/>
            <a:ext cx="2591862" cy="194185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302431"/>
            <a:ext cx="2721297" cy="1403169"/>
          </a:xfrm>
          <a:prstGeom prst="rect">
            <a:avLst/>
          </a:prstGeom>
        </p:spPr>
      </p:pic>
      <p:pic>
        <p:nvPicPr>
          <p:cNvPr id="11" name="Picture 10"/>
          <p:cNvPicPr>
            <a:picLocks noChangeAspect="1"/>
          </p:cNvPicPr>
          <p:nvPr/>
        </p:nvPicPr>
        <p:blipFill>
          <a:blip r:embed="rId6"/>
          <a:stretch>
            <a:fillRect/>
          </a:stretch>
        </p:blipFill>
        <p:spPr>
          <a:xfrm>
            <a:off x="3774920" y="5257800"/>
            <a:ext cx="1559080" cy="1485807"/>
          </a:xfrm>
          <a:prstGeom prst="rect">
            <a:avLst/>
          </a:prstGeom>
        </p:spPr>
      </p:pic>
      <p:sp>
        <p:nvSpPr>
          <p:cNvPr id="10"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a:solidFill>
                  <a:srgbClr val="92D050"/>
                </a:solidFill>
              </a:rPr>
              <a:t>Learning Targets: </a:t>
            </a:r>
            <a:r>
              <a:rPr lang="en-US" sz="1600" b="1" dirty="0"/>
              <a:t>I can…</a:t>
            </a:r>
            <a:r>
              <a:rPr lang="en-US" sz="1600" b="1" dirty="0">
                <a:solidFill>
                  <a:srgbClr val="92D050"/>
                </a:solidFill>
              </a:rPr>
              <a:t/>
            </a:r>
            <a:br>
              <a:rPr lang="en-US" sz="1600" b="1" dirty="0">
                <a:solidFill>
                  <a:srgbClr val="92D050"/>
                </a:solidFill>
              </a:rPr>
            </a:br>
            <a:r>
              <a:rPr lang="en-US" sz="1600" b="1" dirty="0"/>
              <a:t>1. Define and identify the 7 areas of technology in my own words.</a:t>
            </a:r>
          </a:p>
          <a:p>
            <a:r>
              <a:rPr lang="en-US" sz="1600" b="1" dirty="0"/>
              <a:t>2. Explain how </a:t>
            </a:r>
            <a:r>
              <a:rPr lang="en-US" sz="1600" b="1" dirty="0" smtClean="0"/>
              <a:t>Agricultural and Biotechnology is </a:t>
            </a:r>
            <a:r>
              <a:rPr lang="en-US" sz="1600" b="1" dirty="0"/>
              <a:t>important to our society.</a:t>
            </a:r>
            <a:br>
              <a:rPr lang="en-US" sz="1600" b="1" dirty="0"/>
            </a:br>
            <a:r>
              <a:rPr lang="en-US" sz="1600" b="1" dirty="0"/>
              <a:t>3. Create a PowerPoint presentation with a new slide design and images which align with each technology.</a:t>
            </a:r>
            <a:r>
              <a:rPr lang="en-US" sz="2000" b="1" dirty="0" smtClean="0"/>
              <a:t/>
            </a:r>
            <a:br>
              <a:rPr lang="en-US" sz="2000" b="1" dirty="0" smtClean="0"/>
            </a:br>
            <a:endParaRPr lang="en-US" sz="2000" b="1" dirty="0" smtClean="0"/>
          </a:p>
        </p:txBody>
      </p:sp>
      <p:pic>
        <p:nvPicPr>
          <p:cNvPr id="4" name="Picture 3"/>
          <p:cNvPicPr>
            <a:picLocks noChangeAspect="1"/>
          </p:cNvPicPr>
          <p:nvPr/>
        </p:nvPicPr>
        <p:blipFill>
          <a:blip r:embed="rId7"/>
          <a:stretch>
            <a:fillRect/>
          </a:stretch>
        </p:blipFill>
        <p:spPr>
          <a:xfrm>
            <a:off x="6205020" y="3352800"/>
            <a:ext cx="2253180" cy="1415220"/>
          </a:xfrm>
          <a:prstGeom prst="rect">
            <a:avLst/>
          </a:prstGeom>
        </p:spPr>
      </p:pic>
    </p:spTree>
    <p:extLst>
      <p:ext uri="{BB962C8B-B14F-4D97-AF65-F5344CB8AC3E}">
        <p14:creationId xmlns:p14="http://schemas.microsoft.com/office/powerpoint/2010/main" val="4084060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57401"/>
            <a:ext cx="8458200" cy="4571999"/>
          </a:xfrm>
        </p:spPr>
        <p:txBody>
          <a:bodyPr>
            <a:normAutofit/>
          </a:bodyPr>
          <a:lstStyle/>
          <a:p>
            <a:pPr marL="18288" indent="0">
              <a:buNone/>
            </a:pPr>
            <a:r>
              <a:rPr lang="en-US" sz="2800" b="1" dirty="0" smtClean="0">
                <a:solidFill>
                  <a:srgbClr val="00B0F0"/>
                </a:solidFill>
              </a:rPr>
              <a:t>Information and Communication Technology</a:t>
            </a:r>
          </a:p>
          <a:p>
            <a:pPr marL="18288" indent="0">
              <a:buNone/>
            </a:pPr>
            <a:endParaRPr lang="en-US" sz="2800" b="1" dirty="0" smtClean="0"/>
          </a:p>
          <a:p>
            <a:pPr marL="18288" indent="0">
              <a:buNone/>
            </a:pPr>
            <a:r>
              <a:rPr lang="en-US" sz="2400" dirty="0" smtClean="0"/>
              <a:t>Developing and using devices and systems to </a:t>
            </a:r>
            <a:r>
              <a:rPr lang="en-US" sz="2400" dirty="0" smtClean="0">
                <a:solidFill>
                  <a:srgbClr val="92D050"/>
                </a:solidFill>
              </a:rPr>
              <a:t>gather, process, share information, and share ideas.</a:t>
            </a:r>
          </a:p>
          <a:p>
            <a:pPr marL="18288" indent="0">
              <a:buNone/>
            </a:pPr>
            <a:endParaRPr lang="en-US" sz="2400" dirty="0" smtClean="0">
              <a:solidFill>
                <a:srgbClr val="92D050"/>
              </a:solidFill>
            </a:endParaRPr>
          </a:p>
          <a:p>
            <a:pPr marL="18288" indent="0">
              <a:buNone/>
            </a:pPr>
            <a:r>
              <a:rPr lang="en-US" sz="2000" dirty="0" smtClean="0">
                <a:solidFill>
                  <a:srgbClr val="92D050"/>
                </a:solidFill>
              </a:rPr>
              <a:t>Video: </a:t>
            </a:r>
            <a:r>
              <a:rPr lang="en-US" sz="2000" dirty="0" smtClean="0">
                <a:solidFill>
                  <a:srgbClr val="92D050"/>
                </a:solidFill>
                <a:hlinkClick r:id="rId2"/>
              </a:rPr>
              <a:t>From Stone Age to Tech Age</a:t>
            </a:r>
            <a:endParaRPr lang="en-US" sz="2000" dirty="0">
              <a:solidFill>
                <a:srgbClr val="92D050"/>
              </a:solidFill>
            </a:endParaRPr>
          </a:p>
          <a:p>
            <a:pPr marL="18288" indent="0">
              <a:buNone/>
            </a:pPr>
            <a:r>
              <a:rPr lang="en-US" sz="2000" dirty="0" smtClean="0">
                <a:solidFill>
                  <a:srgbClr val="92D050"/>
                </a:solidFill>
              </a:rPr>
              <a:t>Video: </a:t>
            </a:r>
            <a:r>
              <a:rPr lang="en-US" sz="2000" dirty="0" smtClean="0">
                <a:solidFill>
                  <a:srgbClr val="92D050"/>
                </a:solidFill>
                <a:hlinkClick r:id="rId3"/>
              </a:rPr>
              <a:t>New Communication Technologies</a:t>
            </a:r>
            <a:endParaRPr lang="en-US" sz="2000" dirty="0" smtClean="0">
              <a:solidFill>
                <a:srgbClr val="92D050"/>
              </a:solidFill>
            </a:endParaRPr>
          </a:p>
          <a:p>
            <a:pPr marL="18288" indent="0">
              <a:buNone/>
            </a:pPr>
            <a:endParaRPr lang="en-US" sz="2400" dirty="0" smtClean="0">
              <a:solidFill>
                <a:srgbClr val="92D050"/>
              </a:solidFill>
            </a:endParaRPr>
          </a:p>
          <a:p>
            <a:pPr marL="18288" indent="0">
              <a:buNone/>
            </a:pPr>
            <a:endParaRPr lang="en-US" b="1" dirty="0"/>
          </a:p>
          <a:p>
            <a:pPr marL="18288" indent="0">
              <a:buNone/>
            </a:pPr>
            <a:endParaRPr lang="en-US" b="1" dirty="0" smtClean="0"/>
          </a:p>
          <a:p>
            <a:pPr marL="18288" indent="0">
              <a:buNone/>
            </a:pPr>
            <a:endParaRPr lang="en-US" b="1" dirty="0"/>
          </a:p>
          <a:p>
            <a:pPr marL="18288" indent="0">
              <a:buNone/>
            </a:pPr>
            <a:endParaRPr lang="en-US" b="1" dirty="0" smtClean="0"/>
          </a:p>
          <a:p>
            <a:pPr marL="18288" indent="0">
              <a:buNone/>
            </a:pPr>
            <a:endParaRPr lang="en-US" b="1" dirty="0"/>
          </a:p>
          <a:p>
            <a:pPr marL="18288" indent="0">
              <a:buNone/>
            </a:pPr>
            <a:endParaRPr lang="en-US" b="1" dirty="0"/>
          </a:p>
          <a:p>
            <a:pPr marL="18288" indent="0">
              <a:buNone/>
            </a:pPr>
            <a:endParaRPr lang="en-US" sz="28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292889"/>
            <a:ext cx="3124200" cy="226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322323"/>
            <a:ext cx="2438400" cy="223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764" y="4435323"/>
            <a:ext cx="2823836" cy="211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457201" y="762000"/>
            <a:ext cx="8368646"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how Information and Communication Technology is important to our society.</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2682598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458200" cy="4571999"/>
          </a:xfrm>
        </p:spPr>
        <p:txBody>
          <a:bodyPr>
            <a:normAutofit/>
          </a:bodyPr>
          <a:lstStyle/>
          <a:p>
            <a:pPr marL="18288" indent="0">
              <a:buNone/>
            </a:pPr>
            <a:r>
              <a:rPr lang="en-US" sz="2800" b="1" dirty="0" smtClean="0">
                <a:solidFill>
                  <a:srgbClr val="00B0F0"/>
                </a:solidFill>
              </a:rPr>
              <a:t>Information and Communication Technology</a:t>
            </a:r>
          </a:p>
          <a:p>
            <a:pPr marL="18288" indent="0">
              <a:buNone/>
            </a:pPr>
            <a:endParaRPr lang="en-US" sz="2800" b="1" dirty="0" smtClean="0"/>
          </a:p>
          <a:p>
            <a:pPr marL="18288" indent="0">
              <a:buNone/>
            </a:pPr>
            <a:endParaRPr lang="en-US" sz="2400" dirty="0" smtClean="0">
              <a:solidFill>
                <a:srgbClr val="92D050"/>
              </a:solidFill>
            </a:endParaRPr>
          </a:p>
          <a:p>
            <a:pPr marL="18288" indent="0">
              <a:buNone/>
            </a:pPr>
            <a:endParaRPr lang="en-US" b="1" dirty="0"/>
          </a:p>
          <a:p>
            <a:pPr marL="18288" indent="0">
              <a:buNone/>
            </a:pPr>
            <a:endParaRPr lang="en-US" b="1" dirty="0" smtClean="0"/>
          </a:p>
          <a:p>
            <a:pPr marL="18288" indent="0">
              <a:buNone/>
            </a:pPr>
            <a:endParaRPr lang="en-US" b="1" dirty="0"/>
          </a:p>
          <a:p>
            <a:pPr marL="18288" indent="0">
              <a:buNone/>
            </a:pPr>
            <a:endParaRPr lang="en-US" b="1" dirty="0" smtClean="0"/>
          </a:p>
          <a:p>
            <a:pPr marL="18288" indent="0">
              <a:buNone/>
            </a:pPr>
            <a:endParaRPr lang="en-US" b="1" dirty="0"/>
          </a:p>
          <a:p>
            <a:pPr marL="18288" indent="0">
              <a:buNone/>
            </a:pPr>
            <a:endParaRPr lang="en-US" b="1" dirty="0"/>
          </a:p>
          <a:p>
            <a:pPr marL="18288" indent="0">
              <a:buNone/>
            </a:pPr>
            <a:endParaRPr lang="en-US" sz="2800" b="1" dirty="0"/>
          </a:p>
        </p:txBody>
      </p:sp>
      <p:pic>
        <p:nvPicPr>
          <p:cNvPr id="2" name="Picture 1"/>
          <p:cNvPicPr>
            <a:picLocks noChangeAspect="1"/>
          </p:cNvPicPr>
          <p:nvPr/>
        </p:nvPicPr>
        <p:blipFill>
          <a:blip r:embed="rId2"/>
          <a:stretch>
            <a:fillRect/>
          </a:stretch>
        </p:blipFill>
        <p:spPr>
          <a:xfrm>
            <a:off x="381000" y="2057400"/>
            <a:ext cx="1109728" cy="21526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2057400"/>
            <a:ext cx="2209800" cy="2209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2115310"/>
            <a:ext cx="2151890" cy="215189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2030200"/>
            <a:ext cx="2743200" cy="2282721"/>
          </a:xfrm>
          <a:prstGeom prst="rect">
            <a:avLst/>
          </a:prstGeom>
        </p:spPr>
      </p:pic>
      <p:pic>
        <p:nvPicPr>
          <p:cNvPr id="1026" name="Picture 2" descr="Image result for goog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446016"/>
            <a:ext cx="2259583" cy="2259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2596653" y="4468963"/>
            <a:ext cx="2432547" cy="2236637"/>
          </a:xfrm>
          <a:prstGeom prst="rect">
            <a:avLst/>
          </a:prstGeom>
        </p:spPr>
      </p:pic>
      <p:pic>
        <p:nvPicPr>
          <p:cNvPr id="9" name="Picture 8"/>
          <p:cNvPicPr>
            <a:picLocks noChangeAspect="1"/>
          </p:cNvPicPr>
          <p:nvPr/>
        </p:nvPicPr>
        <p:blipFill>
          <a:blip r:embed="rId8"/>
          <a:stretch>
            <a:fillRect/>
          </a:stretch>
        </p:blipFill>
        <p:spPr>
          <a:xfrm>
            <a:off x="5105400" y="4651676"/>
            <a:ext cx="3933293" cy="2053924"/>
          </a:xfrm>
          <a:prstGeom prst="rect">
            <a:avLst/>
          </a:prstGeom>
        </p:spPr>
      </p:pic>
      <p:sp>
        <p:nvSpPr>
          <p:cNvPr id="11" name="Title 1"/>
          <p:cNvSpPr txBox="1">
            <a:spLocks/>
          </p:cNvSpPr>
          <p:nvPr/>
        </p:nvSpPr>
        <p:spPr>
          <a:xfrm>
            <a:off x="457201" y="762000"/>
            <a:ext cx="8368646"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how Information and Communication Technology is important to our society.</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1082782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05000"/>
            <a:ext cx="8458200" cy="4571999"/>
          </a:xfrm>
        </p:spPr>
        <p:txBody>
          <a:bodyPr>
            <a:normAutofit/>
          </a:bodyPr>
          <a:lstStyle/>
          <a:p>
            <a:pPr marL="18288" indent="0">
              <a:buNone/>
            </a:pPr>
            <a:r>
              <a:rPr lang="en-US" sz="2800" b="1" dirty="0" smtClean="0">
                <a:solidFill>
                  <a:srgbClr val="00B0F0"/>
                </a:solidFill>
              </a:rPr>
              <a:t>Energy and Power Technology</a:t>
            </a:r>
          </a:p>
          <a:p>
            <a:pPr marL="18288" indent="0">
              <a:buNone/>
            </a:pPr>
            <a:endParaRPr lang="en-US" sz="1800" dirty="0" smtClean="0">
              <a:solidFill>
                <a:srgbClr val="00B0F0"/>
              </a:solidFill>
            </a:endParaRPr>
          </a:p>
          <a:p>
            <a:pPr marL="18288" indent="0">
              <a:buNone/>
            </a:pPr>
            <a:r>
              <a:rPr lang="en-US" sz="2400" dirty="0" smtClean="0"/>
              <a:t>Developing and using devices and systems to </a:t>
            </a:r>
            <a:r>
              <a:rPr lang="en-US" sz="2400" dirty="0" smtClean="0">
                <a:solidFill>
                  <a:srgbClr val="92D050"/>
                </a:solidFill>
              </a:rPr>
              <a:t>convert, transmit, or process energy.</a:t>
            </a:r>
          </a:p>
          <a:p>
            <a:pPr marL="18288" indent="0">
              <a:buNone/>
            </a:pPr>
            <a:endParaRPr lang="en-US" sz="2400" dirty="0" smtClean="0">
              <a:solidFill>
                <a:srgbClr val="92D050"/>
              </a:solidFill>
            </a:endParaRPr>
          </a:p>
          <a:p>
            <a:pPr marL="18288" indent="0">
              <a:buNone/>
            </a:pPr>
            <a:r>
              <a:rPr lang="en-US" sz="2000" dirty="0" smtClean="0">
                <a:solidFill>
                  <a:srgbClr val="92D050"/>
                </a:solidFill>
              </a:rPr>
              <a:t>Video: </a:t>
            </a:r>
            <a:r>
              <a:rPr lang="en-US" sz="2000" dirty="0" smtClean="0">
                <a:solidFill>
                  <a:srgbClr val="92D050"/>
                </a:solidFill>
                <a:hlinkClick r:id="rId2"/>
              </a:rPr>
              <a:t>Fossil Fuels 101 (Non-renewable)</a:t>
            </a:r>
            <a:endParaRPr lang="en-US" sz="2000" dirty="0">
              <a:solidFill>
                <a:srgbClr val="92D050"/>
              </a:solidFill>
            </a:endParaRPr>
          </a:p>
          <a:p>
            <a:pPr marL="18288" indent="0">
              <a:buNone/>
            </a:pPr>
            <a:r>
              <a:rPr lang="en-US" sz="2000" dirty="0" smtClean="0">
                <a:solidFill>
                  <a:srgbClr val="92D050"/>
                </a:solidFill>
              </a:rPr>
              <a:t>Video: </a:t>
            </a:r>
            <a:r>
              <a:rPr lang="en-US" sz="2000" dirty="0" smtClean="0">
                <a:solidFill>
                  <a:srgbClr val="92D050"/>
                </a:solidFill>
                <a:hlinkClick r:id="rId3"/>
              </a:rPr>
              <a:t>Renewable Energy 101 – National Geographic</a:t>
            </a:r>
            <a:endParaRPr lang="en-US" sz="2000" dirty="0" smtClean="0">
              <a:solidFill>
                <a:srgbClr val="92D050"/>
              </a:solidFill>
            </a:endParaRPr>
          </a:p>
          <a:p>
            <a:pPr marL="18288" indent="0">
              <a:buNone/>
            </a:pPr>
            <a:r>
              <a:rPr lang="en-US" sz="2000" dirty="0" smtClean="0">
                <a:solidFill>
                  <a:srgbClr val="92D050"/>
                </a:solidFill>
              </a:rPr>
              <a:t>Video: </a:t>
            </a:r>
            <a:r>
              <a:rPr lang="en-US" sz="2000" dirty="0" smtClean="0">
                <a:solidFill>
                  <a:srgbClr val="92D050"/>
                </a:solidFill>
                <a:hlinkClick r:id="rId4"/>
              </a:rPr>
              <a:t>Renewable Energy Explained in 2 ½ Minutes</a:t>
            </a:r>
            <a:endParaRPr lang="en-US" sz="2000" dirty="0" smtClean="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44704"/>
            <a:ext cx="2971800" cy="208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495800"/>
            <a:ext cx="26098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6421" y="4516995"/>
            <a:ext cx="3174379" cy="2112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Energy and Power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2682598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458200" cy="4571999"/>
          </a:xfrm>
        </p:spPr>
        <p:txBody>
          <a:bodyPr>
            <a:normAutofit/>
          </a:bodyPr>
          <a:lstStyle/>
          <a:p>
            <a:pPr marL="18288" indent="0">
              <a:buNone/>
            </a:pPr>
            <a:r>
              <a:rPr lang="en-US" sz="2800" b="1" dirty="0" smtClean="0">
                <a:solidFill>
                  <a:srgbClr val="00B0F0"/>
                </a:solidFill>
              </a:rPr>
              <a:t>Energy and Power Technology</a:t>
            </a:r>
          </a:p>
          <a:p>
            <a:pPr marL="18288" indent="0">
              <a:buNone/>
            </a:pPr>
            <a:r>
              <a:rPr lang="en-US" sz="1800" dirty="0" smtClean="0"/>
              <a:t>What is the technology? What is the fuel (energy) source?</a:t>
            </a:r>
          </a:p>
          <a:p>
            <a:pPr marL="18288" indent="0">
              <a:buNone/>
            </a:pPr>
            <a:endParaRPr lang="en-US" sz="2400" dirty="0" smtClean="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pic>
        <p:nvPicPr>
          <p:cNvPr id="1028" name="Picture 4" descr="Image result for gaso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66950"/>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home furn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09800"/>
            <a:ext cx="3182551" cy="41298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ir conditio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754" y="4574322"/>
            <a:ext cx="2653646" cy="17502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to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1066800"/>
            <a:ext cx="2391682" cy="23916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electric sto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76956"/>
            <a:ext cx="2581767" cy="14522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washer and dry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5103222"/>
            <a:ext cx="2514600" cy="165326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09599" y="6858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Energy and Power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4007302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458200" cy="4571999"/>
          </a:xfrm>
        </p:spPr>
        <p:txBody>
          <a:bodyPr>
            <a:normAutofit/>
          </a:bodyPr>
          <a:lstStyle/>
          <a:p>
            <a:pPr marL="18288" indent="0">
              <a:buNone/>
            </a:pPr>
            <a:r>
              <a:rPr lang="en-US" sz="2800" b="1" dirty="0" smtClean="0">
                <a:solidFill>
                  <a:srgbClr val="00B0F0"/>
                </a:solidFill>
              </a:rPr>
              <a:t>Energy and Power Technology</a:t>
            </a:r>
          </a:p>
          <a:p>
            <a:pPr marL="18288" indent="0">
              <a:buNone/>
            </a:pPr>
            <a:endParaRPr lang="en-US" sz="1800" dirty="0" smtClean="0">
              <a:solidFill>
                <a:srgbClr val="00B0F0"/>
              </a:solidFill>
            </a:endParaRPr>
          </a:p>
          <a:p>
            <a:pPr marL="18288" indent="0">
              <a:buNone/>
            </a:pPr>
            <a:endParaRPr lang="en-US" sz="2400" dirty="0" smtClean="0">
              <a:solidFill>
                <a:srgbClr val="92D050"/>
              </a:solidFill>
            </a:endParaRPr>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smtClean="0"/>
          </a:p>
          <a:p>
            <a:pPr marL="18288" indent="0">
              <a:buNone/>
            </a:pPr>
            <a:endParaRPr lang="en-US" sz="2400" dirty="0"/>
          </a:p>
          <a:p>
            <a:pPr marL="18288" indent="0">
              <a:buNone/>
            </a:pPr>
            <a:endParaRPr lang="en-US" sz="2400" dirty="0"/>
          </a:p>
        </p:txBody>
      </p:sp>
      <p:pic>
        <p:nvPicPr>
          <p:cNvPr id="2056" name="Picture 8" descr="Image result for co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981200"/>
            <a:ext cx="278426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hydrop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1" y="1905000"/>
            <a:ext cx="2590800" cy="1724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076325" y="3429000"/>
            <a:ext cx="2047875" cy="1913300"/>
          </a:xfrm>
          <a:prstGeom prst="rect">
            <a:avLst/>
          </a:prstGeom>
        </p:spPr>
      </p:pic>
      <p:pic>
        <p:nvPicPr>
          <p:cNvPr id="2066" name="Picture 18" descr="Image result for natural g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575" y="5410200"/>
            <a:ext cx="2359025" cy="132695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wind energ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3601" y="3725500"/>
            <a:ext cx="2759799" cy="13799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solar ener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1" y="5181600"/>
            <a:ext cx="2362199" cy="15748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Energy and Power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880593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458200" cy="4571999"/>
          </a:xfrm>
        </p:spPr>
        <p:txBody>
          <a:bodyPr>
            <a:normAutofit/>
          </a:bodyPr>
          <a:lstStyle/>
          <a:p>
            <a:pPr marL="18288" indent="0">
              <a:buNone/>
            </a:pPr>
            <a:r>
              <a:rPr lang="en-US" sz="2800" b="1" dirty="0" smtClean="0">
                <a:solidFill>
                  <a:srgbClr val="00B0F0"/>
                </a:solidFill>
              </a:rPr>
              <a:t>Medical Technology</a:t>
            </a:r>
          </a:p>
          <a:p>
            <a:pPr marL="18288" indent="0">
              <a:buNone/>
            </a:pPr>
            <a:endParaRPr lang="en-US" sz="2800" b="1" dirty="0">
              <a:solidFill>
                <a:srgbClr val="00B0F0"/>
              </a:solidFill>
            </a:endParaRPr>
          </a:p>
          <a:p>
            <a:pPr marL="18288" indent="0">
              <a:buNone/>
            </a:pPr>
            <a:r>
              <a:rPr lang="en-US" sz="2400" dirty="0" smtClean="0"/>
              <a:t>Developing and using devices and systems to </a:t>
            </a:r>
            <a:r>
              <a:rPr lang="en-US" sz="2400" dirty="0" smtClean="0">
                <a:solidFill>
                  <a:srgbClr val="92D050"/>
                </a:solidFill>
              </a:rPr>
              <a:t>promote health and cure illness.</a:t>
            </a:r>
          </a:p>
          <a:p>
            <a:pPr marL="18288" indent="0">
              <a:buNone/>
            </a:pPr>
            <a:endParaRPr lang="en-US" sz="2400" dirty="0">
              <a:solidFill>
                <a:srgbClr val="92D050"/>
              </a:solidFill>
            </a:endParaRPr>
          </a:p>
          <a:p>
            <a:pPr marL="18288" indent="0">
              <a:buNone/>
            </a:pPr>
            <a:r>
              <a:rPr lang="en-US" sz="2200" dirty="0" smtClean="0">
                <a:solidFill>
                  <a:srgbClr val="92D050"/>
                </a:solidFill>
              </a:rPr>
              <a:t>Video: </a:t>
            </a:r>
            <a:r>
              <a:rPr lang="en-US" sz="2200" dirty="0" smtClean="0">
                <a:solidFill>
                  <a:srgbClr val="92D050"/>
                </a:solidFill>
                <a:hlinkClick r:id="rId2"/>
              </a:rPr>
              <a:t>Top 10 Medical Breakthroughs</a:t>
            </a:r>
            <a:endParaRPr lang="en-US" sz="2800" dirty="0"/>
          </a:p>
          <a:p>
            <a:pPr marL="18288" indent="0">
              <a:buNone/>
            </a:pPr>
            <a:endParaRPr lang="en-US" sz="2800" dirty="0" smtClean="0"/>
          </a:p>
          <a:p>
            <a:pPr marL="18288" indent="0">
              <a:buNone/>
            </a:pPr>
            <a:endParaRPr lang="en-US" sz="2800" dirty="0" smtClean="0"/>
          </a:p>
          <a:p>
            <a:pPr marL="18288" indent="0">
              <a:buNone/>
            </a:pPr>
            <a:endParaRPr lang="en-US" sz="2800" dirty="0">
              <a:solidFill>
                <a:srgbClr val="00B0F0"/>
              </a:solidFill>
            </a:endParaRPr>
          </a:p>
          <a:p>
            <a:pPr marL="18288" indent="0">
              <a:buNone/>
            </a:pPr>
            <a:endParaRPr lang="en-US" sz="2800" dirty="0">
              <a:solidFill>
                <a:srgbClr val="00B0F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08095"/>
            <a:ext cx="2895600" cy="2168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900" y="4657725"/>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505325"/>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609599" y="762000"/>
            <a:ext cx="8216247"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smtClean="0">
                <a:solidFill>
                  <a:srgbClr val="92D050"/>
                </a:solidFill>
              </a:rPr>
              <a:t>Learning Targets: </a:t>
            </a:r>
            <a:r>
              <a:rPr lang="en-US" sz="1600" b="1" dirty="0" smtClean="0"/>
              <a:t>I can…</a:t>
            </a:r>
            <a:r>
              <a:rPr lang="en-US" sz="1600" b="1" dirty="0" smtClean="0">
                <a:solidFill>
                  <a:srgbClr val="92D050"/>
                </a:solidFill>
              </a:rPr>
              <a:t/>
            </a:r>
            <a:br>
              <a:rPr lang="en-US" sz="1600" b="1" dirty="0" smtClean="0">
                <a:solidFill>
                  <a:srgbClr val="92D050"/>
                </a:solidFill>
              </a:rPr>
            </a:br>
            <a:r>
              <a:rPr lang="en-US" sz="1600" b="1" dirty="0" smtClean="0"/>
              <a:t>1. Define and identify the 7 areas of technology in my own words.</a:t>
            </a:r>
          </a:p>
          <a:p>
            <a:r>
              <a:rPr lang="en-US" sz="1600" b="1" dirty="0" smtClean="0"/>
              <a:t>2. Explain </a:t>
            </a:r>
            <a:r>
              <a:rPr lang="en-US" sz="1600" b="1" dirty="0"/>
              <a:t>how </a:t>
            </a:r>
            <a:r>
              <a:rPr lang="en-US" sz="1600" b="1" dirty="0" smtClean="0"/>
              <a:t>Medical Technology </a:t>
            </a:r>
            <a:r>
              <a:rPr lang="en-US" sz="1600" b="1" dirty="0"/>
              <a:t>is important to </a:t>
            </a:r>
            <a:r>
              <a:rPr lang="en-US" sz="1600" b="1" dirty="0" smtClean="0"/>
              <a:t>our society</a:t>
            </a:r>
            <a:r>
              <a:rPr lang="en-US" sz="1600" b="1" dirty="0"/>
              <a:t>.</a:t>
            </a:r>
            <a:r>
              <a:rPr lang="en-US" sz="1600" b="1" dirty="0" smtClean="0"/>
              <a:t/>
            </a:r>
            <a:br>
              <a:rPr lang="en-US" sz="1600" b="1" dirty="0" smtClean="0"/>
            </a:br>
            <a:r>
              <a:rPr lang="en-US" sz="1600" b="1" dirty="0" smtClean="0"/>
              <a:t>3. Create a PowerPoint presentation with a new slide design and images which align with each technology.</a:t>
            </a:r>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26825984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7386</TotalTime>
  <Words>876</Words>
  <Application>Microsoft Office PowerPoint</Application>
  <PresentationFormat>On-screen Show (4:3)</PresentationFormat>
  <Paragraphs>290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Palatino Linotype</vt:lpstr>
      <vt:lpstr>Times New Roman</vt:lpstr>
      <vt:lpstr>Wingdings</vt:lpstr>
      <vt:lpstr>Elemental</vt:lpstr>
      <vt:lpstr>Learning Targets: I can… 1. Define and identify the 7 areas of technology in my own words. 2. Explain how each area of technology is important to our society. 3. Create a PowerPoint presentation with a new slide design and images which align with each technology.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Targets: I can… 1. Summarize and discuss the multiple areas of technology and how they impact our society. 2. Choose an area of technology you would like to work in as career, and explain why you would like to work in that area.  3. Select multiple images simultaneously to copy and paste at another location. 4. Define and identify the 7 areas of technology, using Study Stack. </vt:lpstr>
      <vt:lpstr>PowerPoint Presentation</vt:lpstr>
    </vt:vector>
  </TitlesOfParts>
  <Company>Rochester City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Poliszuk, Stephen C</dc:creator>
  <cp:lastModifiedBy>Poliszuk, Stephen C</cp:lastModifiedBy>
  <cp:revision>112</cp:revision>
  <dcterms:created xsi:type="dcterms:W3CDTF">2014-10-22T14:38:00Z</dcterms:created>
  <dcterms:modified xsi:type="dcterms:W3CDTF">2018-10-24T14:00:07Z</dcterms:modified>
</cp:coreProperties>
</file>